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3"/>
  </p:notesMasterIdLst>
  <p:sldIdLst>
    <p:sldId id="256" r:id="rId2"/>
    <p:sldId id="269" r:id="rId3"/>
    <p:sldId id="257" r:id="rId4"/>
    <p:sldId id="262" r:id="rId5"/>
    <p:sldId id="267" r:id="rId6"/>
    <p:sldId id="266" r:id="rId7"/>
    <p:sldId id="268" r:id="rId8"/>
    <p:sldId id="258"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4D3"/>
    <a:srgbClr val="F5ECB9"/>
    <a:srgbClr val="F3F4BA"/>
    <a:srgbClr val="F3E7BB"/>
    <a:srgbClr val="EBCA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638AF4-FBD4-89A4-DD29-0D06A3478E0F}" v="10" dt="2018-10-10T15:13:07.7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omberg, Jessica J" userId="S::en8278qa@campus.mnsu.edu::0a3b05ec-70e2-4889-81e5-f6387cc5bd99" providerId="AD" clId="Web-{3F638AF4-FBD4-89A4-DD29-0D06A3478E0F}"/>
    <pc:docChg chg="modSld">
      <pc:chgData name="Schomberg, Jessica J" userId="S::en8278qa@campus.mnsu.edu::0a3b05ec-70e2-4889-81e5-f6387cc5bd99" providerId="AD" clId="Web-{3F638AF4-FBD4-89A4-DD29-0D06A3478E0F}" dt="2018-10-10T15:13:07.719" v="44" actId="20577"/>
      <pc:docMkLst>
        <pc:docMk/>
      </pc:docMkLst>
      <pc:sldChg chg="modSp">
        <pc:chgData name="Schomberg, Jessica J" userId="S::en8278qa@campus.mnsu.edu::0a3b05ec-70e2-4889-81e5-f6387cc5bd99" providerId="AD" clId="Web-{3F638AF4-FBD4-89A4-DD29-0D06A3478E0F}" dt="2018-10-10T15:13:07.469" v="31" actId="20577"/>
        <pc:sldMkLst>
          <pc:docMk/>
          <pc:sldMk cId="602840393" sldId="266"/>
        </pc:sldMkLst>
        <pc:spChg chg="mod">
          <ac:chgData name="Schomberg, Jessica J" userId="S::en8278qa@campus.mnsu.edu::0a3b05ec-70e2-4889-81e5-f6387cc5bd99" providerId="AD" clId="Web-{3F638AF4-FBD4-89A4-DD29-0D06A3478E0F}" dt="2018-10-10T15:13:07.469" v="31" actId="20577"/>
          <ac:spMkLst>
            <pc:docMk/>
            <pc:sldMk cId="602840393" sldId="266"/>
            <ac:spMk id="3" creationId="{00000000-0000-0000-0000-000000000000}"/>
          </ac:spMkLst>
        </pc:spChg>
      </pc:sldChg>
      <pc:sldChg chg="modNotes">
        <pc:chgData name="Schomberg, Jessica J" userId="S::en8278qa@campus.mnsu.edu::0a3b05ec-70e2-4889-81e5-f6387cc5bd99" providerId="AD" clId="Web-{3F638AF4-FBD4-89A4-DD29-0D06A3478E0F}" dt="2018-10-10T15:07:14.540" v="24"/>
        <pc:sldMkLst>
          <pc:docMk/>
          <pc:sldMk cId="344334687" sldId="267"/>
        </pc:sldMkLst>
      </pc:sldChg>
      <pc:sldChg chg="modSp">
        <pc:chgData name="Schomberg, Jessica J" userId="S::en8278qa@campus.mnsu.edu::0a3b05ec-70e2-4889-81e5-f6387cc5bd99" providerId="AD" clId="Web-{3F638AF4-FBD4-89A4-DD29-0D06A3478E0F}" dt="2018-10-10T15:13:07.719" v="43" actId="20577"/>
        <pc:sldMkLst>
          <pc:docMk/>
          <pc:sldMk cId="771752867" sldId="268"/>
        </pc:sldMkLst>
        <pc:spChg chg="mod">
          <ac:chgData name="Schomberg, Jessica J" userId="S::en8278qa@campus.mnsu.edu::0a3b05ec-70e2-4889-81e5-f6387cc5bd99" providerId="AD" clId="Web-{3F638AF4-FBD4-89A4-DD29-0D06A3478E0F}" dt="2018-10-10T15:13:07.719" v="43" actId="20577"/>
          <ac:spMkLst>
            <pc:docMk/>
            <pc:sldMk cId="771752867" sldId="268"/>
            <ac:spMk id="3" creationId="{00000000-0000-0000-0000-000000000000}"/>
          </ac:spMkLst>
        </pc:spChg>
      </pc:sldChg>
    </pc:docChg>
  </pc:docChgLst>
  <pc:docChgLst>
    <pc:chgData name="Schomberg, Jessica J" userId="S::en8278qa@campus.mnsu.edu::0a3b05ec-70e2-4889-81e5-f6387cc5bd99" providerId="AD" clId="Web-{19D2F072-060E-6CF2-5C19-43969F3D27C0}"/>
    <pc:docChg chg="modSld">
      <pc:chgData name="Schomberg, Jessica J" userId="S::en8278qa@campus.mnsu.edu::0a3b05ec-70e2-4889-81e5-f6387cc5bd99" providerId="AD" clId="Web-{19D2F072-060E-6CF2-5C19-43969F3D27C0}" dt="2018-10-09T20:16:28.332" v="17" actId="20577"/>
      <pc:docMkLst>
        <pc:docMk/>
      </pc:docMkLst>
      <pc:sldChg chg="modSp">
        <pc:chgData name="Schomberg, Jessica J" userId="S::en8278qa@campus.mnsu.edu::0a3b05ec-70e2-4889-81e5-f6387cc5bd99" providerId="AD" clId="Web-{19D2F072-060E-6CF2-5C19-43969F3D27C0}" dt="2018-10-09T20:16:28.332" v="16" actId="20577"/>
        <pc:sldMkLst>
          <pc:docMk/>
          <pc:sldMk cId="4063269097" sldId="262"/>
        </pc:sldMkLst>
        <pc:spChg chg="mod">
          <ac:chgData name="Schomberg, Jessica J" userId="S::en8278qa@campus.mnsu.edu::0a3b05ec-70e2-4889-81e5-f6387cc5bd99" providerId="AD" clId="Web-{19D2F072-060E-6CF2-5C19-43969F3D27C0}" dt="2018-10-09T20:16:28.332" v="16" actId="20577"/>
          <ac:spMkLst>
            <pc:docMk/>
            <pc:sldMk cId="4063269097" sldId="262"/>
            <ac:spMk id="3" creationId="{00000000-0000-0000-0000-000000000000}"/>
          </ac:spMkLst>
        </pc:spChg>
      </pc:sldChg>
    </pc:docChg>
  </pc:docChgLst>
  <pc:docChgLst>
    <pc:chgData name="Schomberg, Jessica J" userId="S::en8278qa@campus.mnsu.edu::0a3b05ec-70e2-4889-81e5-f6387cc5bd99" providerId="AD" clId="Web-{6941B022-8AF3-A9C2-422D-411091B758E0}"/>
    <pc:docChg chg="modSld">
      <pc:chgData name="Schomberg, Jessica J" userId="S::en8278qa@campus.mnsu.edu::0a3b05ec-70e2-4889-81e5-f6387cc5bd99" providerId="AD" clId="Web-{6941B022-8AF3-A9C2-422D-411091B758E0}" dt="2018-10-13T20:39:55.243" v="9" actId="20577"/>
      <pc:docMkLst>
        <pc:docMk/>
      </pc:docMkLst>
      <pc:sldChg chg="modSp">
        <pc:chgData name="Schomberg, Jessica J" userId="S::en8278qa@campus.mnsu.edu::0a3b05ec-70e2-4889-81e5-f6387cc5bd99" providerId="AD" clId="Web-{6941B022-8AF3-A9C2-422D-411091B758E0}" dt="2018-10-13T20:39:55.228" v="8" actId="20577"/>
        <pc:sldMkLst>
          <pc:docMk/>
          <pc:sldMk cId="2463103163" sldId="265"/>
        </pc:sldMkLst>
        <pc:spChg chg="mod">
          <ac:chgData name="Schomberg, Jessica J" userId="S::en8278qa@campus.mnsu.edu::0a3b05ec-70e2-4889-81e5-f6387cc5bd99" providerId="AD" clId="Web-{6941B022-8AF3-A9C2-422D-411091B758E0}" dt="2018-10-13T20:39:55.228" v="8" actId="20577"/>
          <ac:spMkLst>
            <pc:docMk/>
            <pc:sldMk cId="2463103163" sldId="265"/>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260935-BB04-401B-BB36-87FA497195B3}" type="datetimeFigureOut">
              <a:rPr lang="en-US" smtClean="0"/>
              <a:t>10/13/2018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702030-F9AA-4861-B5D3-EB01B86F77A5}" type="slidenum">
              <a:rPr lang="en-US" smtClean="0"/>
              <a:t>‹#›</a:t>
            </a:fld>
            <a:endParaRPr lang="en-US"/>
          </a:p>
        </p:txBody>
      </p:sp>
    </p:spTree>
    <p:extLst>
      <p:ext uri="{BB962C8B-B14F-4D97-AF65-F5344CB8AC3E}">
        <p14:creationId xmlns:p14="http://schemas.microsoft.com/office/powerpoint/2010/main" val="657322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702030-F9AA-4861-B5D3-EB01B86F77A5}" type="slidenum">
              <a:rPr lang="en-US" smtClean="0"/>
              <a:t>1</a:t>
            </a:fld>
            <a:endParaRPr lang="en-US"/>
          </a:p>
        </p:txBody>
      </p:sp>
    </p:spTree>
    <p:extLst>
      <p:ext uri="{BB962C8B-B14F-4D97-AF65-F5344CB8AC3E}">
        <p14:creationId xmlns:p14="http://schemas.microsoft.com/office/powerpoint/2010/main" val="11206953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702030-F9AA-4861-B5D3-EB01B86F77A5}" type="slidenum">
              <a:rPr lang="en-US" smtClean="0"/>
              <a:t>10</a:t>
            </a:fld>
            <a:endParaRPr lang="en-US"/>
          </a:p>
        </p:txBody>
      </p:sp>
    </p:spTree>
    <p:extLst>
      <p:ext uri="{BB962C8B-B14F-4D97-AF65-F5344CB8AC3E}">
        <p14:creationId xmlns:p14="http://schemas.microsoft.com/office/powerpoint/2010/main" val="171640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702030-F9AA-4861-B5D3-EB01B86F77A5}" type="slidenum">
              <a:rPr lang="en-US" smtClean="0"/>
              <a:t>11</a:t>
            </a:fld>
            <a:endParaRPr lang="en-US"/>
          </a:p>
        </p:txBody>
      </p:sp>
    </p:spTree>
    <p:extLst>
      <p:ext uri="{BB962C8B-B14F-4D97-AF65-F5344CB8AC3E}">
        <p14:creationId xmlns:p14="http://schemas.microsoft.com/office/powerpoint/2010/main" val="2568969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a:solidFill>
                  <a:schemeClr val="tx1"/>
                </a:solidFill>
                <a:effectLst/>
                <a:latin typeface="+mn-lt"/>
                <a:ea typeface="+mn-ea"/>
                <a:cs typeface="+mn-cs"/>
              </a:rPr>
              <a:t>Different categories of assessment can be used for different purposes.</a:t>
            </a:r>
            <a:endParaRPr lang="en-US" b="0">
              <a:effectLst/>
            </a:endParaRPr>
          </a:p>
          <a:p>
            <a:pPr rtl="0"/>
            <a:r>
              <a:rPr lang="en-US" sz="1200" b="0" i="0" u="none" strike="noStrike" kern="1200">
                <a:solidFill>
                  <a:schemeClr val="tx1"/>
                </a:solidFill>
                <a:effectLst/>
                <a:latin typeface="+mn-lt"/>
                <a:ea typeface="+mn-ea"/>
                <a:cs typeface="+mn-cs"/>
              </a:rPr>
              <a:t>It is important to select the correct assessment tool and/or method. </a:t>
            </a:r>
            <a:endParaRPr lang="en-US" b="0">
              <a:effectLst/>
            </a:endParaRPr>
          </a:p>
          <a:p>
            <a:pPr rtl="0"/>
            <a:r>
              <a:rPr lang="en-US" sz="1200" b="0" i="0" u="none" strike="noStrike" kern="1200">
                <a:solidFill>
                  <a:schemeClr val="tx1"/>
                </a:solidFill>
                <a:effectLst/>
                <a:latin typeface="+mn-lt"/>
                <a:ea typeface="+mn-ea"/>
                <a:cs typeface="+mn-cs"/>
              </a:rPr>
              <a:t>What do you want to assess (learn more about) and why?</a:t>
            </a:r>
            <a:endParaRPr lang="en-US" b="0">
              <a:effectLst/>
            </a:endParaRPr>
          </a:p>
          <a:p>
            <a:pPr rtl="0"/>
            <a:r>
              <a:rPr lang="en-US" sz="1200" b="0" i="0" u="none" strike="noStrike" kern="1200">
                <a:solidFill>
                  <a:schemeClr val="tx1"/>
                </a:solidFill>
                <a:effectLst/>
                <a:latin typeface="+mn-lt"/>
                <a:ea typeface="+mn-ea"/>
                <a:cs typeface="+mn-cs"/>
              </a:rPr>
              <a:t>Counting the number of bib records an individual cataloger creates in a week may tell you how much cataloging they produce, how much it costs to produce those records, what their cataloging workload is. But it won’t tell you how that cataloger’s overall workload is balanced among their other tasks, if they feel forced to focus on quantity over quality, if the process they follow is optimal, or if users find the metadata provided useful. </a:t>
            </a:r>
            <a:endParaRPr lang="en-US" b="0">
              <a:effectLst/>
            </a:endParaRPr>
          </a:p>
          <a:p>
            <a:pPr rtl="0"/>
            <a:r>
              <a:rPr lang="en-US" sz="1200" b="0" i="0" u="none" strike="noStrike" kern="1200">
                <a:solidFill>
                  <a:schemeClr val="tx1"/>
                </a:solidFill>
                <a:effectLst/>
                <a:latin typeface="+mn-lt"/>
                <a:ea typeface="+mn-ea"/>
                <a:cs typeface="+mn-cs"/>
              </a:rPr>
              <a:t>No matter what type of assessment you do, you will be collecting data, and possibly making decisions based on that data. If your organization has a stated objective of trying to improve processes and decision-makers use that data to justify cutting staff -- are you actually meeting your objective there? Is that an opportunistic decision? Were you misleading people to avoid conflict? Are you meeting your organization’s workplace culture expectations? Are you meeting our professional values about workplace culture?</a:t>
            </a:r>
            <a:endParaRPr lang="en-US" b="0">
              <a:effectLst/>
            </a:endParaRPr>
          </a:p>
        </p:txBody>
      </p:sp>
      <p:sp>
        <p:nvSpPr>
          <p:cNvPr id="4" name="Slide Number Placeholder 3"/>
          <p:cNvSpPr>
            <a:spLocks noGrp="1"/>
          </p:cNvSpPr>
          <p:nvPr>
            <p:ph type="sldNum" sz="quarter" idx="10"/>
          </p:nvPr>
        </p:nvSpPr>
        <p:spPr/>
        <p:txBody>
          <a:bodyPr/>
          <a:lstStyle/>
          <a:p>
            <a:fld id="{84702030-F9AA-4861-B5D3-EB01B86F77A5}" type="slidenum">
              <a:rPr lang="en-US" smtClean="0"/>
              <a:t>2</a:t>
            </a:fld>
            <a:endParaRPr lang="en-US"/>
          </a:p>
        </p:txBody>
      </p:sp>
    </p:spTree>
    <p:extLst>
      <p:ext uri="{BB962C8B-B14F-4D97-AF65-F5344CB8AC3E}">
        <p14:creationId xmlns:p14="http://schemas.microsoft.com/office/powerpoint/2010/main" val="2253115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i="0" u="none" strike="noStrike" kern="1200">
                <a:effectLst/>
                <a:latin typeface="+mn-lt"/>
                <a:ea typeface="+mn-ea"/>
                <a:cs typeface="+mn-cs"/>
              </a:rPr>
              <a:t>Quality control</a:t>
            </a:r>
            <a:r>
              <a:rPr lang="en-US" sz="1200" b="0" i="0" u="none" strike="noStrike" kern="1200">
                <a:effectLst/>
                <a:latin typeface="+mn-lt"/>
                <a:ea typeface="+mn-ea"/>
                <a:cs typeface="+mn-cs"/>
              </a:rPr>
              <a:t>: Various approaches to this. I like Erik Mitchell’s 2013 article. Includes formal processes like ISO quality certification - Quality in this paradigm is viewed as multilayered, continuous, and relative to the needs and expectations of users. Quality control methods often value innovation and experimentation over rigid controls, but it’s also easy to get caught up in counting things over intangible aspects.</a:t>
            </a:r>
            <a:endParaRPr lang="en-US" b="0">
              <a:effectLst/>
            </a:endParaRPr>
          </a:p>
          <a:p>
            <a:pPr rtl="0"/>
            <a:r>
              <a:rPr lang="en-US" sz="1200" b="1" i="0" u="none" strike="noStrike" kern="1200">
                <a:effectLst/>
                <a:latin typeface="+mn-lt"/>
                <a:ea typeface="+mn-ea"/>
                <a:cs typeface="+mn-cs"/>
              </a:rPr>
              <a:t>Efficiency/production</a:t>
            </a:r>
            <a:r>
              <a:rPr lang="en-US" sz="1200" b="0" i="0" u="none" strike="noStrike" kern="1200">
                <a:effectLst/>
                <a:latin typeface="+mn-lt"/>
                <a:ea typeface="+mn-ea"/>
                <a:cs typeface="+mn-cs"/>
              </a:rPr>
              <a:t> - Common type of assessment in the literature. </a:t>
            </a:r>
            <a:r>
              <a:rPr lang="en-US" sz="1200" b="0" i="0" u="none" strike="noStrike" kern="1200" err="1">
                <a:effectLst/>
                <a:latin typeface="+mn-lt"/>
                <a:ea typeface="+mn-ea"/>
                <a:cs typeface="+mn-cs"/>
              </a:rPr>
              <a:t>Mecheal</a:t>
            </a:r>
            <a:r>
              <a:rPr lang="en-US" sz="1200" b="0" i="0" u="none" strike="noStrike" kern="1200">
                <a:effectLst/>
                <a:latin typeface="+mn-lt"/>
                <a:ea typeface="+mn-ea"/>
                <a:cs typeface="+mn-cs"/>
              </a:rPr>
              <a:t> Charbonneau and McCain &amp; Shorten articles were really good.  Do more faster is often an expectation of this type of method, and in a TS realm often leads to a breakdown of siloes. Danger here again is focusing too much on counting things, without paying attentive to context -- are you comparing mass market book records to indie film records? Are you requiring staff to only do one thing, like descriptive headings, as a way to improve efficiency -- but not providing them opportunities for more engaging work like creating authority records or doing subject analysis?</a:t>
            </a:r>
            <a:endParaRPr lang="en-US" b="0">
              <a:cs typeface="Calibri"/>
            </a:endParaRPr>
          </a:p>
          <a:p>
            <a:pPr rtl="0"/>
            <a:r>
              <a:rPr lang="en-US" sz="1200" b="1" i="0" u="none" strike="noStrike" kern="1200">
                <a:effectLst/>
                <a:latin typeface="+mn-lt"/>
                <a:ea typeface="+mn-ea"/>
                <a:cs typeface="+mn-cs"/>
              </a:rPr>
              <a:t>Cost</a:t>
            </a:r>
            <a:r>
              <a:rPr lang="en-US" sz="1200" b="0" i="0" u="none" strike="noStrike" kern="1200">
                <a:effectLst/>
                <a:latin typeface="+mn-lt"/>
                <a:ea typeface="+mn-ea"/>
                <a:cs typeface="+mn-cs"/>
              </a:rPr>
              <a:t> -  Erin </a:t>
            </a:r>
            <a:r>
              <a:rPr lang="en-US" sz="1200" b="0" i="0" u="none" strike="noStrike" kern="1200" err="1">
                <a:effectLst/>
                <a:latin typeface="+mn-lt"/>
                <a:ea typeface="+mn-ea"/>
                <a:cs typeface="+mn-cs"/>
              </a:rPr>
              <a:t>Stalberg</a:t>
            </a:r>
            <a:r>
              <a:rPr lang="en-US" sz="1200" b="0" i="0" u="none" strike="noStrike" kern="1200">
                <a:effectLst/>
                <a:latin typeface="+mn-lt"/>
                <a:ea typeface="+mn-ea"/>
                <a:cs typeface="+mn-cs"/>
              </a:rPr>
              <a:t> and Christopher Cronin article nice review of the ALCTS 2009 Task Force report. The profession lacks operational definitions of value and cost; identifying consistent staffing and productivity cost benchmarks is difficult due to the differences between libraries; many cost studies try to identify ways of increasing output without adding staff time or other resources, ignoring issues of quality and backlogs. If you’re arguing against cataloging low-value or ephemeral resources from a cost standpoint, are you considering that those are often resources from and about marginalized communities? Does this support </a:t>
            </a:r>
            <a:r>
              <a:rPr lang="en-US"/>
              <a:t>professional/institutional</a:t>
            </a:r>
            <a:r>
              <a:rPr lang="en-US" sz="1200" b="0" i="0" u="none" strike="noStrike" kern="1200">
                <a:effectLst/>
                <a:latin typeface="+mn-lt"/>
                <a:ea typeface="+mn-ea"/>
                <a:cs typeface="+mn-cs"/>
              </a:rPr>
              <a:t> values related to social responsibility?</a:t>
            </a:r>
            <a:endParaRPr lang="en-US" b="0">
              <a:cs typeface="Calibri"/>
            </a:endParaRPr>
          </a:p>
          <a:p>
            <a:pPr rtl="0"/>
            <a:r>
              <a:rPr lang="en-US" sz="1200" b="1" i="0" u="none" strike="noStrike" kern="1200">
                <a:effectLst/>
                <a:latin typeface="+mn-lt"/>
                <a:ea typeface="+mn-ea"/>
                <a:cs typeface="+mn-cs"/>
              </a:rPr>
              <a:t>Workflows/structure</a:t>
            </a:r>
            <a:r>
              <a:rPr lang="en-US" sz="1200" b="0" i="0" u="none" strike="noStrike" kern="1200">
                <a:effectLst/>
                <a:latin typeface="+mn-lt"/>
                <a:ea typeface="+mn-ea"/>
                <a:cs typeface="+mn-cs"/>
              </a:rPr>
              <a:t> - When discussing how the University of Nevada, Reno Libraries reorganized their technical services unit to better respond to shifts in work expectations and user demands, </a:t>
            </a:r>
            <a:r>
              <a:rPr lang="en-US" sz="1200" b="0" i="0" u="none" strike="noStrike" kern="1200" err="1">
                <a:effectLst/>
                <a:latin typeface="+mn-lt"/>
                <a:ea typeface="+mn-ea"/>
                <a:cs typeface="+mn-cs"/>
              </a:rPr>
              <a:t>Paoshan</a:t>
            </a:r>
            <a:r>
              <a:rPr lang="en-US" sz="1200" b="0" i="0" u="none" strike="noStrike" kern="1200">
                <a:effectLst/>
                <a:latin typeface="+mn-lt"/>
                <a:ea typeface="+mn-ea"/>
                <a:cs typeface="+mn-cs"/>
              </a:rPr>
              <a:t> Yue identifies several key pieces that made that change in organizational structure successful. First, she ties the strategic directions the unit identified to the library’s strategic priorities, notes the importance of monitoring trends and making selective implementation decisions, highlights the importance of communicating internally (within technical services) and externally (with stakeholders outside technical services), and notes the need to diligently invest in professional development opportunities for staff. All of these factors relate to building and maintaining a workplace that utilizes ongoing assessment for decision-making. None of these factors focus on counting things.</a:t>
            </a:r>
            <a:endParaRPr lang="en-US" b="0">
              <a:cs typeface="Calibri"/>
            </a:endParaRPr>
          </a:p>
          <a:p>
            <a:pPr rtl="0"/>
            <a:r>
              <a:rPr lang="en-US" sz="1200" b="1" i="0" u="none" strike="noStrike" kern="1200">
                <a:solidFill>
                  <a:schemeClr val="tx1"/>
                </a:solidFill>
                <a:effectLst/>
                <a:latin typeface="+mn-lt"/>
                <a:ea typeface="+mn-ea"/>
                <a:cs typeface="+mn-cs"/>
              </a:rPr>
              <a:t>Workplace culture</a:t>
            </a:r>
            <a:r>
              <a:rPr lang="en-US" sz="1200" b="0" i="0" u="none" strike="noStrike" kern="1200">
                <a:solidFill>
                  <a:schemeClr val="tx1"/>
                </a:solidFill>
                <a:effectLst/>
                <a:latin typeface="+mn-lt"/>
                <a:ea typeface="+mn-ea"/>
                <a:cs typeface="+mn-cs"/>
              </a:rPr>
              <a:t> - less cataloging research in this area, so I have more questions! Do TS and non-TS staff have same perceptions about organizational priorities, about TS priorities, about what’s important for users? Is there clear communication between different units? Are TS librarians attending non-TS meetings? Are staff able to raise any concerns they may have about biased subject headings or descriptive practices?</a:t>
            </a:r>
            <a:endParaRPr lang="en-US" b="0">
              <a:effectLst/>
            </a:endParaRPr>
          </a:p>
          <a:p>
            <a:r>
              <a:rPr lang="en-US" sz="1200" b="1" i="0" u="none" strike="noStrike" kern="1200">
                <a:effectLst/>
                <a:latin typeface="+mn-lt"/>
                <a:ea typeface="+mn-ea"/>
                <a:cs typeface="+mn-cs"/>
              </a:rPr>
              <a:t>Usability</a:t>
            </a:r>
            <a:r>
              <a:rPr lang="en-US" sz="1200" b="0" i="0" u="none" strike="noStrike" kern="1200">
                <a:effectLst/>
                <a:latin typeface="+mn-lt"/>
                <a:ea typeface="+mn-ea"/>
                <a:cs typeface="+mn-cs"/>
              </a:rPr>
              <a:t> - Philip Hider &amp; </a:t>
            </a:r>
            <a:r>
              <a:rPr lang="en-US" sz="1200" b="0" i="0" u="none" strike="noStrike" kern="1200" err="1">
                <a:effectLst/>
                <a:latin typeface="+mn-lt"/>
                <a:ea typeface="+mn-ea"/>
                <a:cs typeface="+mn-cs"/>
              </a:rPr>
              <a:t>Kah</a:t>
            </a:r>
            <a:r>
              <a:rPr lang="en-US" sz="1200" b="0" i="0" u="none" strike="noStrike" kern="1200">
                <a:effectLst/>
                <a:latin typeface="+mn-lt"/>
                <a:ea typeface="+mn-ea"/>
                <a:cs typeface="+mn-cs"/>
              </a:rPr>
              <a:t>-Ching Tan found that most quality measures in </a:t>
            </a:r>
            <a:r>
              <a:rPr lang="en-US" sz="1200" b="0" i="0" u="none" strike="noStrike" kern="1200" err="1">
                <a:effectLst/>
                <a:latin typeface="+mn-lt"/>
                <a:ea typeface="+mn-ea"/>
                <a:cs typeface="+mn-cs"/>
              </a:rPr>
              <a:t>CatAssess</a:t>
            </a:r>
            <a:r>
              <a:rPr lang="en-US" sz="1200" b="0" i="0" u="none" strike="noStrike" kern="1200">
                <a:effectLst/>
                <a:latin typeface="+mn-lt"/>
                <a:ea typeface="+mn-ea"/>
                <a:cs typeface="+mn-cs"/>
              </a:rPr>
              <a:t> have been focused on completeness of records and on error rates, much less attention has been paid to  users' search goals, search strategies, how users interpreted catalog information, and what information users wanted to see in the records. When you’re talking about usability in your workplaces and meetings, are you thinking of ways to solicit patron feedback and non-TS staff feedback?</a:t>
            </a:r>
            <a:r>
              <a:rPr lang="en-US"/>
              <a:t> </a:t>
            </a:r>
            <a:endParaRPr lang="en-US">
              <a:cs typeface="Calibri"/>
            </a:endParaRPr>
          </a:p>
          <a:p>
            <a:pPr rtl="0"/>
            <a:r>
              <a:rPr lang="en-US" sz="1200" b="1" i="0" u="none" strike="noStrike" kern="1200">
                <a:effectLst/>
                <a:latin typeface="+mn-lt"/>
                <a:ea typeface="+mn-ea"/>
                <a:cs typeface="+mn-cs"/>
              </a:rPr>
              <a:t>Training/development</a:t>
            </a:r>
            <a:r>
              <a:rPr lang="en-US" sz="1200" b="0" i="0" u="none" strike="noStrike" kern="1200">
                <a:effectLst/>
                <a:latin typeface="+mn-lt"/>
                <a:ea typeface="+mn-ea"/>
                <a:cs typeface="+mn-cs"/>
              </a:rPr>
              <a:t> - Jung-ran Park and Yuji </a:t>
            </a:r>
            <a:r>
              <a:rPr lang="en-US" sz="1200" b="0" i="0" u="none" strike="noStrike" kern="1200" err="1">
                <a:effectLst/>
                <a:latin typeface="+mn-lt"/>
                <a:ea typeface="+mn-ea"/>
                <a:cs typeface="+mn-cs"/>
              </a:rPr>
              <a:t>Tosaka</a:t>
            </a:r>
            <a:r>
              <a:rPr lang="en-US" sz="1200" b="0" i="0" u="none" strike="noStrike" kern="1200">
                <a:effectLst/>
                <a:latin typeface="+mn-lt"/>
                <a:ea typeface="+mn-ea"/>
                <a:cs typeface="+mn-cs"/>
              </a:rPr>
              <a:t> have done most of the research I’ve seen on this. Are you evaluating the types of training and education opportunities available to TS staff? are you evaluating what kind of training TS staff need or want? are you evaluating the existence, accuracy, or readability of existing documentation?</a:t>
            </a:r>
            <a:r>
              <a:rPr lang="en-US"/>
              <a:t> </a:t>
            </a:r>
            <a:endParaRPr lang="en-US" b="0">
              <a:cs typeface="Calibri"/>
            </a:endParaRPr>
          </a:p>
          <a:p>
            <a:pPr rtl="0"/>
            <a:r>
              <a:rPr lang="en-US" sz="1200" b="1" i="0" u="none" strike="noStrike" kern="1200">
                <a:effectLst/>
                <a:latin typeface="+mn-lt"/>
                <a:ea typeface="+mn-ea"/>
                <a:cs typeface="+mn-cs"/>
              </a:rPr>
              <a:t>Administration</a:t>
            </a:r>
            <a:r>
              <a:rPr lang="en-US" sz="1200" b="0" i="0" u="none" strike="noStrike" kern="1200">
                <a:effectLst/>
                <a:latin typeface="+mn-lt"/>
                <a:ea typeface="+mn-ea"/>
                <a:cs typeface="+mn-cs"/>
              </a:rPr>
              <a:t> - Rebecca </a:t>
            </a:r>
            <a:r>
              <a:rPr lang="en-US" sz="1200" b="0" i="0" u="none" strike="noStrike" kern="1200" err="1">
                <a:effectLst/>
                <a:latin typeface="+mn-lt"/>
                <a:ea typeface="+mn-ea"/>
                <a:cs typeface="+mn-cs"/>
              </a:rPr>
              <a:t>Mugridge’s</a:t>
            </a:r>
            <a:r>
              <a:rPr lang="en-US" sz="1200" b="0" i="0" u="none" strike="noStrike" kern="1200">
                <a:effectLst/>
                <a:latin typeface="+mn-lt"/>
                <a:ea typeface="+mn-ea"/>
                <a:cs typeface="+mn-cs"/>
              </a:rPr>
              <a:t> work is a good place to start looking at this - often aimed at administrators and focused on how assessment ties in with area priorities, work assignments, workflows, usability. Basically bringing all of the above-mentioned categories together.</a:t>
            </a:r>
            <a:endParaRPr lang="en-US" b="0">
              <a:cs typeface="Calibri"/>
            </a:endParaRPr>
          </a:p>
        </p:txBody>
      </p:sp>
      <p:sp>
        <p:nvSpPr>
          <p:cNvPr id="4" name="Slide Number Placeholder 3"/>
          <p:cNvSpPr>
            <a:spLocks noGrp="1"/>
          </p:cNvSpPr>
          <p:nvPr>
            <p:ph type="sldNum" sz="quarter" idx="10"/>
          </p:nvPr>
        </p:nvSpPr>
        <p:spPr/>
        <p:txBody>
          <a:bodyPr/>
          <a:lstStyle/>
          <a:p>
            <a:fld id="{84702030-F9AA-4861-B5D3-EB01B86F77A5}" type="slidenum">
              <a:rPr lang="en-US" smtClean="0"/>
              <a:t>3</a:t>
            </a:fld>
            <a:endParaRPr lang="en-US"/>
          </a:p>
        </p:txBody>
      </p:sp>
    </p:spTree>
    <p:extLst>
      <p:ext uri="{BB962C8B-B14F-4D97-AF65-F5344CB8AC3E}">
        <p14:creationId xmlns:p14="http://schemas.microsoft.com/office/powerpoint/2010/main" val="609019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702030-F9AA-4861-B5D3-EB01B86F77A5}" type="slidenum">
              <a:rPr lang="en-US" smtClean="0"/>
              <a:t>4</a:t>
            </a:fld>
            <a:endParaRPr lang="en-US"/>
          </a:p>
        </p:txBody>
      </p:sp>
    </p:spTree>
    <p:extLst>
      <p:ext uri="{BB962C8B-B14F-4D97-AF65-F5344CB8AC3E}">
        <p14:creationId xmlns:p14="http://schemas.microsoft.com/office/powerpoint/2010/main" val="2121144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sng" strike="noStrike" kern="1200">
                <a:effectLst/>
                <a:latin typeface="+mn-lt"/>
                <a:ea typeface="+mn-ea"/>
                <a:cs typeface="+mn-cs"/>
              </a:rPr>
              <a:t>Quantitative</a:t>
            </a:r>
          </a:p>
          <a:p>
            <a:pPr rtl="0"/>
            <a:r>
              <a:rPr lang="en-US" sz="1200" b="1" i="0" u="none" strike="noStrike" kern="1200">
                <a:effectLst/>
                <a:latin typeface="+mn-lt"/>
                <a:ea typeface="+mn-ea"/>
                <a:cs typeface="+mn-cs"/>
              </a:rPr>
              <a:t>Cost accounting</a:t>
            </a:r>
            <a:r>
              <a:rPr lang="en-US" sz="1200" b="0" i="0" u="none" strike="noStrike" kern="1200">
                <a:effectLst/>
                <a:latin typeface="+mn-lt"/>
                <a:ea typeface="+mn-ea"/>
                <a:cs typeface="+mn-cs"/>
              </a:rPr>
              <a:t> – analyzing and assigning costs to specific processes,</a:t>
            </a:r>
            <a:r>
              <a:rPr lang="en-US" sz="1200" b="0" i="0" u="none" strike="noStrike" kern="1200" baseline="0">
                <a:effectLst/>
                <a:latin typeface="+mn-lt"/>
                <a:ea typeface="+mn-ea"/>
                <a:cs typeface="+mn-cs"/>
              </a:rPr>
              <a:t> and then trying to control those costs</a:t>
            </a:r>
            <a:endParaRPr lang="en-US" sz="1200" b="1" i="0" u="none" strike="noStrike" kern="1200">
              <a:effectLst/>
              <a:latin typeface="+mn-lt"/>
              <a:ea typeface="+mn-ea"/>
              <a:cs typeface="+mn-cs"/>
            </a:endParaRPr>
          </a:p>
          <a:p>
            <a:pPr rtl="0"/>
            <a:r>
              <a:rPr lang="en-US" sz="1200" b="1" i="0" u="none" strike="noStrike" kern="1200">
                <a:effectLst/>
                <a:latin typeface="+mn-lt"/>
                <a:ea typeface="+mn-ea"/>
                <a:cs typeface="+mn-cs"/>
              </a:rPr>
              <a:t>Performance indicators</a:t>
            </a:r>
            <a:r>
              <a:rPr lang="en-US" sz="1200" b="0" i="0" u="none" strike="noStrike" kern="1200">
                <a:effectLst/>
                <a:latin typeface="+mn-lt"/>
                <a:ea typeface="+mn-ea"/>
                <a:cs typeface="+mn-cs"/>
              </a:rPr>
              <a:t> – numerically demonstrate how effectively you</a:t>
            </a:r>
            <a:r>
              <a:rPr lang="en-US" sz="1200" b="0" i="0" u="none" strike="noStrike" kern="1200" baseline="0">
                <a:effectLst/>
                <a:latin typeface="+mn-lt"/>
                <a:ea typeface="+mn-ea"/>
                <a:cs typeface="+mn-cs"/>
              </a:rPr>
              <a:t> are at</a:t>
            </a:r>
            <a:r>
              <a:rPr lang="en-US" sz="1200" b="0" i="0" u="none" strike="noStrike" kern="1200">
                <a:effectLst/>
                <a:latin typeface="+mn-lt"/>
                <a:ea typeface="+mn-ea"/>
                <a:cs typeface="+mn-cs"/>
              </a:rPr>
              <a:t> meeting your objectives.</a:t>
            </a:r>
            <a:r>
              <a:rPr lang="en-US" sz="1200" b="0" i="0" u="none" strike="noStrike" kern="1200" baseline="0">
                <a:effectLst/>
                <a:latin typeface="+mn-lt"/>
                <a:ea typeface="+mn-ea"/>
                <a:cs typeface="+mn-cs"/>
              </a:rPr>
              <a:t> C</a:t>
            </a:r>
            <a:r>
              <a:rPr lang="en-US" sz="1200" b="0" i="0" u="none" strike="noStrike" kern="1200">
                <a:effectLst/>
                <a:latin typeface="+mn-lt"/>
                <a:ea typeface="+mn-ea"/>
                <a:cs typeface="+mn-cs"/>
              </a:rPr>
              <a:t>ould include</a:t>
            </a:r>
            <a:r>
              <a:rPr lang="en-US" sz="1200" b="0" i="0" u="none" strike="noStrike" kern="1200" baseline="0">
                <a:effectLst/>
                <a:latin typeface="+mn-lt"/>
                <a:ea typeface="+mn-ea"/>
                <a:cs typeface="+mn-cs"/>
              </a:rPr>
              <a:t> spot checks aimed at finding, for example, 90% accuracy of descriptive data, or having 80% of records be full-level, or 75% of books are arrived and processed the same day. They’re clearly measurable and often set with a goal of making and evaluating improvements.</a:t>
            </a:r>
            <a:endParaRPr lang="en-US" sz="1200" b="0" i="0" u="none" strike="noStrike" kern="1200" baseline="0">
              <a:latin typeface="+mn-lt"/>
              <a:cs typeface="Calibri"/>
            </a:endParaRPr>
          </a:p>
          <a:p>
            <a:r>
              <a:rPr lang="en-US" sz="1200" b="1" i="0" u="none" strike="noStrike" kern="1200" baseline="0">
                <a:effectLst/>
                <a:latin typeface="+mn-lt"/>
                <a:ea typeface="+mn-ea"/>
                <a:cs typeface="+mn-cs"/>
              </a:rPr>
              <a:t>Log data</a:t>
            </a:r>
            <a:r>
              <a:rPr lang="en-US" sz="1200" b="0" i="0" u="none" strike="noStrike" kern="1200" baseline="0">
                <a:effectLst/>
                <a:latin typeface="+mn-lt"/>
                <a:ea typeface="+mn-ea"/>
                <a:cs typeface="+mn-cs"/>
              </a:rPr>
              <a:t> – are your users doing author searches, title searches, subject searches, something else?</a:t>
            </a:r>
            <a:r>
              <a:rPr lang="en-US"/>
              <a:t> </a:t>
            </a:r>
            <a:endParaRPr lang="en-US" sz="1200" b="0" i="0" u="none" strike="noStrike" kern="1200" baseline="0">
              <a:latin typeface="+mn-lt"/>
              <a:cs typeface="Calibri"/>
            </a:endParaRPr>
          </a:p>
          <a:p>
            <a:pPr rtl="0"/>
            <a:r>
              <a:rPr lang="en-US" sz="1200" b="1" i="0" u="none" strike="noStrike" kern="1200" baseline="0">
                <a:effectLst/>
                <a:latin typeface="+mn-lt"/>
                <a:ea typeface="+mn-ea"/>
                <a:cs typeface="+mn-cs"/>
              </a:rPr>
              <a:t>Surveys</a:t>
            </a:r>
            <a:r>
              <a:rPr lang="en-US" sz="1200" b="0" i="0" u="none" strike="noStrike" kern="1200" baseline="0">
                <a:effectLst/>
                <a:latin typeface="+mn-lt"/>
                <a:ea typeface="+mn-ea"/>
                <a:cs typeface="+mn-cs"/>
              </a:rPr>
              <a:t> – useful to ask a large group of people what cataloging assessment practices they do, how users/non-TS staff rate the importance of cataloging services</a:t>
            </a:r>
            <a:endParaRPr lang="en-US" sz="1200" b="1" i="0" u="none" strike="noStrike" kern="1200" baseline="0">
              <a:effectLst/>
              <a:latin typeface="+mn-lt"/>
              <a:ea typeface="+mn-ea"/>
              <a:cs typeface="+mn-cs"/>
            </a:endParaRPr>
          </a:p>
          <a:p>
            <a:pPr rtl="0"/>
            <a:endParaRPr lang="en-US" sz="1200" b="0" i="0" u="none" strike="noStrike" kern="1200" baseline="0">
              <a:solidFill>
                <a:schemeClr val="tx1"/>
              </a:solidFill>
              <a:effectLst/>
              <a:latin typeface="+mn-lt"/>
              <a:ea typeface="+mn-ea"/>
              <a:cs typeface="+mn-cs"/>
            </a:endParaRPr>
          </a:p>
          <a:p>
            <a:pPr rtl="0"/>
            <a:r>
              <a:rPr lang="en-US" sz="1200" b="0" i="0" u="sng" strike="noStrike" kern="1200">
                <a:effectLst/>
                <a:latin typeface="+mn-lt"/>
                <a:ea typeface="+mn-ea"/>
                <a:cs typeface="+mn-cs"/>
              </a:rPr>
              <a:t>Qualitative</a:t>
            </a:r>
            <a:endParaRPr lang="en-US" sz="1200" b="0" i="0" u="sng" strike="noStrike" kern="1200">
              <a:latin typeface="+mn-lt"/>
              <a:cs typeface="Calibri"/>
            </a:endParaRPr>
          </a:p>
          <a:p>
            <a:pPr rtl="0"/>
            <a:r>
              <a:rPr lang="en-US" sz="1200" b="1" i="0" u="none" strike="noStrike" kern="1200">
                <a:effectLst/>
                <a:latin typeface="+mn-lt"/>
                <a:ea typeface="+mn-ea"/>
                <a:cs typeface="+mn-cs"/>
              </a:rPr>
              <a:t>Ethnography</a:t>
            </a:r>
            <a:r>
              <a:rPr lang="en-US" sz="1200" b="0" i="0" u="none" strike="noStrike" kern="1200">
                <a:effectLst/>
                <a:latin typeface="+mn-lt"/>
                <a:ea typeface="+mn-ea"/>
                <a:cs typeface="+mn-cs"/>
              </a:rPr>
              <a:t> - observing and participating in cataloging groups to understand how the group operates, self-identifies, and responds to change; can result in inclusively developed, practical ideas for process improvements and innovations. See Daniel Neyland’s Organizational Ethnography for more</a:t>
            </a:r>
            <a:endParaRPr lang="en-US" b="0">
              <a:cs typeface="Calibri"/>
            </a:endParaRPr>
          </a:p>
          <a:p>
            <a:pPr rtl="0"/>
            <a:r>
              <a:rPr lang="en-US" sz="1200" b="1" i="0" u="none" strike="noStrike" kern="1200">
                <a:effectLst/>
                <a:latin typeface="+mn-lt"/>
                <a:ea typeface="+mn-ea"/>
                <a:cs typeface="+mn-cs"/>
              </a:rPr>
              <a:t>Observation</a:t>
            </a:r>
            <a:r>
              <a:rPr lang="en-US" sz="1200" b="0" i="0" u="none" strike="noStrike" kern="1200">
                <a:effectLst/>
                <a:latin typeface="+mn-lt"/>
                <a:ea typeface="+mn-ea"/>
                <a:cs typeface="+mn-cs"/>
              </a:rPr>
              <a:t> - see how users navigate the metadata in catalog records or how staff catalog</a:t>
            </a:r>
            <a:r>
              <a:rPr lang="en-US" sz="1200" b="0" i="0" u="none" strike="noStrike" kern="1200" baseline="0">
                <a:effectLst/>
                <a:latin typeface="+mn-lt"/>
                <a:ea typeface="+mn-ea"/>
                <a:cs typeface="+mn-cs"/>
              </a:rPr>
              <a:t> resources</a:t>
            </a:r>
            <a:endParaRPr lang="en-US" b="0">
              <a:cs typeface="Calibri"/>
            </a:endParaRPr>
          </a:p>
          <a:p>
            <a:r>
              <a:rPr lang="en-US" sz="1200" b="1" i="0" u="none" strike="noStrike" kern="1200">
                <a:effectLst/>
                <a:latin typeface="+mn-lt"/>
                <a:ea typeface="+mn-ea"/>
                <a:cs typeface="+mn-cs"/>
              </a:rPr>
              <a:t>In-depth interview</a:t>
            </a:r>
            <a:r>
              <a:rPr lang="en-US" sz="1200" b="0" i="0" u="none" strike="noStrike" kern="1200">
                <a:effectLst/>
                <a:latin typeface="+mn-lt"/>
                <a:ea typeface="+mn-ea"/>
                <a:cs typeface="+mn-cs"/>
              </a:rPr>
              <a:t> - often combined with a theoretical model during analysis</a:t>
            </a:r>
            <a:r>
              <a:rPr lang="en-US"/>
              <a:t> – in cataloging terms, this could include Ranganathan, Cutter's notion of a universal language for subject headings, etc. Interviews</a:t>
            </a:r>
            <a:r>
              <a:rPr lang="en-US" sz="1200" b="0" i="0" u="none" strike="noStrike" kern="1200">
                <a:effectLst/>
                <a:latin typeface="+mn-lt"/>
                <a:ea typeface="+mn-ea"/>
                <a:cs typeface="+mn-cs"/>
              </a:rPr>
              <a:t> can be individual or group, questions are often conceptual but loosely structured to allow interviewees to present their experiences in their own ways, good way to understand processes</a:t>
            </a:r>
            <a:endParaRPr lang="en-US" b="0">
              <a:cs typeface="Calibri"/>
            </a:endParaRPr>
          </a:p>
          <a:p>
            <a:pPr rtl="0"/>
            <a:r>
              <a:rPr lang="en-US" sz="1200" b="1" i="0" u="none" strike="noStrike" kern="1200">
                <a:effectLst/>
                <a:latin typeface="+mn-lt"/>
                <a:ea typeface="+mn-ea"/>
                <a:cs typeface="+mn-cs"/>
              </a:rPr>
              <a:t>Focus groups</a:t>
            </a:r>
            <a:r>
              <a:rPr lang="en-US" sz="1200" b="0" i="0" u="none" strike="noStrike" kern="1200">
                <a:effectLst/>
                <a:latin typeface="+mn-lt"/>
                <a:ea typeface="+mn-ea"/>
                <a:cs typeface="+mn-cs"/>
              </a:rPr>
              <a:t> - group of participants and a researcher who moderates discussion, may include participants responding to specific questions or the group discussing general topics, sometimes done before quantitative analysis to identify what questions to ask in surveys, sometimes done in conjunction with interviews or observations</a:t>
            </a:r>
            <a:endParaRPr lang="en-US" b="0">
              <a:cs typeface="Calibri"/>
            </a:endParaRPr>
          </a:p>
          <a:p>
            <a:pPr rtl="0"/>
            <a:r>
              <a:rPr lang="en-US" sz="1200" b="1" i="0" u="none" strike="noStrike" kern="1200">
                <a:effectLst/>
                <a:latin typeface="+mn-lt"/>
                <a:ea typeface="+mn-ea"/>
                <a:cs typeface="+mn-cs"/>
              </a:rPr>
              <a:t>Case study</a:t>
            </a:r>
            <a:r>
              <a:rPr lang="en-US" sz="1200" b="0" i="0" u="none" strike="noStrike" kern="1200">
                <a:effectLst/>
                <a:latin typeface="+mn-lt"/>
                <a:ea typeface="+mn-ea"/>
                <a:cs typeface="+mn-cs"/>
              </a:rPr>
              <a:t> - example: </a:t>
            </a:r>
            <a:r>
              <a:rPr lang="en-US" sz="1200" b="0" i="0" u="none" strike="noStrike" kern="1200" err="1">
                <a:effectLst/>
                <a:latin typeface="+mn-lt"/>
                <a:ea typeface="+mn-ea"/>
                <a:cs typeface="+mn-cs"/>
              </a:rPr>
              <a:t>Paoshan</a:t>
            </a:r>
            <a:r>
              <a:rPr lang="en-US" sz="1200" b="0" i="0" u="none" strike="noStrike" kern="1200">
                <a:effectLst/>
                <a:latin typeface="+mn-lt"/>
                <a:ea typeface="+mn-ea"/>
                <a:cs typeface="+mn-cs"/>
              </a:rPr>
              <a:t> Yue’s article on changes within the UNR TS unit or Amelia </a:t>
            </a:r>
            <a:r>
              <a:rPr lang="en-US" sz="1200" b="0" i="0" u="none" strike="noStrike" kern="1200" err="1">
                <a:effectLst/>
                <a:latin typeface="+mn-lt"/>
                <a:ea typeface="+mn-ea"/>
                <a:cs typeface="+mn-cs"/>
              </a:rPr>
              <a:t>Koford’s</a:t>
            </a:r>
            <a:r>
              <a:rPr lang="en-US" sz="1200" b="0" i="0" u="none" strike="noStrike" kern="1200">
                <a:effectLst/>
                <a:latin typeface="+mn-lt"/>
                <a:ea typeface="+mn-ea"/>
                <a:cs typeface="+mn-cs"/>
              </a:rPr>
              <a:t> study of how disability studies scholars interact with subject headings</a:t>
            </a:r>
            <a:endParaRPr lang="en-US" b="0">
              <a:cs typeface="Calibri"/>
            </a:endParaRPr>
          </a:p>
          <a:p>
            <a:pPr rtl="0"/>
            <a:r>
              <a:rPr lang="en-US" sz="1200" b="0" i="0" u="none" strike="noStrike" kern="1200">
                <a:effectLst/>
                <a:latin typeface="+mn-lt"/>
                <a:ea typeface="+mn-ea"/>
                <a:cs typeface="+mn-cs"/>
              </a:rPr>
              <a:t>see Salkind’s Encyclopedia of Research Design for more info</a:t>
            </a:r>
            <a:endParaRPr lang="en-US" b="0">
              <a:cs typeface="Calibri"/>
            </a:endParaRPr>
          </a:p>
        </p:txBody>
      </p:sp>
      <p:sp>
        <p:nvSpPr>
          <p:cNvPr id="4" name="Slide Number Placeholder 3"/>
          <p:cNvSpPr>
            <a:spLocks noGrp="1"/>
          </p:cNvSpPr>
          <p:nvPr>
            <p:ph type="sldNum" sz="quarter" idx="10"/>
          </p:nvPr>
        </p:nvSpPr>
        <p:spPr/>
        <p:txBody>
          <a:bodyPr/>
          <a:lstStyle/>
          <a:p>
            <a:fld id="{84702030-F9AA-4861-B5D3-EB01B86F77A5}" type="slidenum">
              <a:rPr lang="en-US" smtClean="0"/>
              <a:t>5</a:t>
            </a:fld>
            <a:endParaRPr lang="en-US"/>
          </a:p>
        </p:txBody>
      </p:sp>
    </p:spTree>
    <p:extLst>
      <p:ext uri="{BB962C8B-B14F-4D97-AF65-F5344CB8AC3E}">
        <p14:creationId xmlns:p14="http://schemas.microsoft.com/office/powerpoint/2010/main" val="3127582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a:t>Formal QM processes tend to require a lot of administrative power and follow-through. I’m not sure how often they’re used; they’re not written</a:t>
            </a:r>
            <a:r>
              <a:rPr lang="en-US" b="0" baseline="0"/>
              <a:t> about a lot.</a:t>
            </a:r>
            <a:endParaRPr lang="en-US" b="0"/>
          </a:p>
          <a:p>
            <a:r>
              <a:rPr lang="en-US" b="1"/>
              <a:t>ISO 9001</a:t>
            </a:r>
            <a:r>
              <a:rPr lang="en-US"/>
              <a:t> is a set of quality management standards. Focused</a:t>
            </a:r>
            <a:r>
              <a:rPr lang="en-US" baseline="0"/>
              <a:t> on process, so it’s important to define your scope (building, service, work area). Designed to help orgs meet stakeholder needs and regulatory requirements related to a product or service.</a:t>
            </a:r>
            <a:r>
              <a:rPr lang="en-US"/>
              <a:t> See </a:t>
            </a:r>
            <a:r>
              <a:rPr lang="en-US" err="1"/>
              <a:t>Núria</a:t>
            </a:r>
            <a:r>
              <a:rPr lang="en-US"/>
              <a:t> </a:t>
            </a:r>
            <a:r>
              <a:rPr lang="en-US" err="1"/>
              <a:t>Balagué</a:t>
            </a:r>
            <a:r>
              <a:rPr lang="en-US"/>
              <a:t> for examples of this in</a:t>
            </a:r>
            <a:r>
              <a:rPr lang="en-US" baseline="0"/>
              <a:t> libraries.</a:t>
            </a:r>
            <a:endParaRPr lang="en-US">
              <a:cs typeface="Calibri"/>
            </a:endParaRPr>
          </a:p>
          <a:p>
            <a:r>
              <a:rPr lang="en-US" b="1"/>
              <a:t>Balanced</a:t>
            </a:r>
            <a:r>
              <a:rPr lang="en-US" b="1" baseline="0"/>
              <a:t> scorecard</a:t>
            </a:r>
            <a:r>
              <a:rPr lang="en-US" baseline="0"/>
              <a:t> – similar to ISO 9001, identifying what customers want and supplying it. Helps with strategic planning in terms of communicating goals, aligning work assignments with organizational goals, helps with prioritizing, helps you measure and manage progress toward your goals. See Kim’s 2010 CCQ article.</a:t>
            </a:r>
          </a:p>
          <a:p>
            <a:r>
              <a:rPr lang="en-US" b="1" baseline="0"/>
              <a:t>Time-and-path</a:t>
            </a:r>
            <a:r>
              <a:rPr lang="en-US" baseline="0"/>
              <a:t> – Looks at a specific workflow to streamline the process see Dragon and Sheets </a:t>
            </a:r>
            <a:r>
              <a:rPr lang="en-US" baseline="0" err="1"/>
              <a:t>Barricella</a:t>
            </a:r>
            <a:r>
              <a:rPr lang="en-US" baseline="0"/>
              <a:t> 2006 article for an example looking at physical book processing</a:t>
            </a:r>
            <a:endParaRPr lang="en-US" baseline="0">
              <a:cs typeface="Calibri"/>
            </a:endParaRPr>
          </a:p>
          <a:p>
            <a:r>
              <a:rPr lang="en-US" b="1" baseline="0"/>
              <a:t>Workflow tasks</a:t>
            </a:r>
            <a:r>
              <a:rPr lang="en-US" baseline="0"/>
              <a:t> – invoicing, book processing, creating original </a:t>
            </a:r>
            <a:r>
              <a:rPr lang="en-US"/>
              <a:t>cataloging vs </a:t>
            </a:r>
            <a:r>
              <a:rPr lang="en-US" b="1">
                <a:cs typeface="Calibri"/>
              </a:rPr>
              <a:t>Non-workflow</a:t>
            </a:r>
            <a:r>
              <a:rPr lang="en-US" b="1" baseline="0"/>
              <a:t> tasks</a:t>
            </a:r>
            <a:r>
              <a:rPr lang="en-US" baseline="0"/>
              <a:t> – checking email, professional development, meetings</a:t>
            </a:r>
            <a:endParaRPr lang="en-US" baseline="0">
              <a:cs typeface="Calibri"/>
            </a:endParaRPr>
          </a:p>
          <a:p>
            <a:r>
              <a:rPr lang="en-US" b="1" baseline="0" err="1"/>
              <a:t>ClimateQual</a:t>
            </a:r>
            <a:r>
              <a:rPr lang="en-US" baseline="0"/>
              <a:t> – organizational climate and diversity assessment tool</a:t>
            </a:r>
            <a:endParaRPr lang="en-US" baseline="0">
              <a:cs typeface="Calibri"/>
            </a:endParaRPr>
          </a:p>
          <a:p>
            <a:r>
              <a:rPr lang="en-US" b="1">
                <a:cs typeface="Calibri"/>
              </a:rPr>
              <a:t>User surveys</a:t>
            </a:r>
            <a:r>
              <a:rPr lang="en-US">
                <a:cs typeface="Calibri"/>
              </a:rPr>
              <a:t> – Mugridge (2015) survey to identify customer perceptions of TS and service gaps</a:t>
            </a:r>
          </a:p>
          <a:p>
            <a:endParaRPr lang="en-US">
              <a:cs typeface="Calibri"/>
            </a:endParaRPr>
          </a:p>
        </p:txBody>
      </p:sp>
      <p:sp>
        <p:nvSpPr>
          <p:cNvPr id="4" name="Slide Number Placeholder 3"/>
          <p:cNvSpPr>
            <a:spLocks noGrp="1"/>
          </p:cNvSpPr>
          <p:nvPr>
            <p:ph type="sldNum" sz="quarter" idx="10"/>
          </p:nvPr>
        </p:nvSpPr>
        <p:spPr/>
        <p:txBody>
          <a:bodyPr/>
          <a:lstStyle/>
          <a:p>
            <a:fld id="{84702030-F9AA-4861-B5D3-EB01B86F77A5}" type="slidenum">
              <a:rPr lang="en-US" smtClean="0"/>
              <a:t>6</a:t>
            </a:fld>
            <a:endParaRPr lang="en-US"/>
          </a:p>
        </p:txBody>
      </p:sp>
    </p:spTree>
    <p:extLst>
      <p:ext uri="{BB962C8B-B14F-4D97-AF65-F5344CB8AC3E}">
        <p14:creationId xmlns:p14="http://schemas.microsoft.com/office/powerpoint/2010/main" val="1742580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702030-F9AA-4861-B5D3-EB01B86F77A5}" type="slidenum">
              <a:rPr lang="en-US" smtClean="0"/>
              <a:t>7</a:t>
            </a:fld>
            <a:endParaRPr lang="en-US"/>
          </a:p>
        </p:txBody>
      </p:sp>
    </p:spTree>
    <p:extLst>
      <p:ext uri="{BB962C8B-B14F-4D97-AF65-F5344CB8AC3E}">
        <p14:creationId xmlns:p14="http://schemas.microsoft.com/office/powerpoint/2010/main" val="314626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1. Your assessment goal should</a:t>
            </a:r>
            <a:r>
              <a:rPr lang="en-US" baseline="0"/>
              <a:t> correspond with an institutional goal – if your institutional priority is cutting costs, then having an assessment objective related to cost-savings makes sense.</a:t>
            </a:r>
          </a:p>
          <a:p>
            <a:r>
              <a:rPr lang="en-US" baseline="0"/>
              <a:t>2. Your assessment tool/method should be appropriate for your assessment objective – it could involve examining processes to look for ways of save money, conducting interviews of catalogers at other institutions to identify how they reduced costs, doing a cost accounting analysis to identify how much you’re currently spending on specific processes and setting goals for reduction</a:t>
            </a:r>
          </a:p>
          <a:p>
            <a:r>
              <a:rPr lang="en-US" baseline="0"/>
              <a:t>3. You should be able to explain, to your staff and your supervisor, what your assessment objective is, how it supports institutional goals, and how you’ll know whether you’ve succeeded</a:t>
            </a:r>
            <a:endParaRPr lang="en-US"/>
          </a:p>
        </p:txBody>
      </p:sp>
      <p:sp>
        <p:nvSpPr>
          <p:cNvPr id="4" name="Slide Number Placeholder 3"/>
          <p:cNvSpPr>
            <a:spLocks noGrp="1"/>
          </p:cNvSpPr>
          <p:nvPr>
            <p:ph type="sldNum" sz="quarter" idx="10"/>
          </p:nvPr>
        </p:nvSpPr>
        <p:spPr/>
        <p:txBody>
          <a:bodyPr/>
          <a:lstStyle/>
          <a:p>
            <a:fld id="{84702030-F9AA-4861-B5D3-EB01B86F77A5}" type="slidenum">
              <a:rPr lang="en-US" smtClean="0"/>
              <a:t>8</a:t>
            </a:fld>
            <a:endParaRPr lang="en-US"/>
          </a:p>
        </p:txBody>
      </p:sp>
    </p:spTree>
    <p:extLst>
      <p:ext uri="{BB962C8B-B14F-4D97-AF65-F5344CB8AC3E}">
        <p14:creationId xmlns:p14="http://schemas.microsoft.com/office/powerpoint/2010/main" val="509070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702030-F9AA-4861-B5D3-EB01B86F77A5}" type="slidenum">
              <a:rPr lang="en-US" smtClean="0"/>
              <a:t>9</a:t>
            </a:fld>
            <a:endParaRPr lang="en-US"/>
          </a:p>
        </p:txBody>
      </p:sp>
    </p:spTree>
    <p:extLst>
      <p:ext uri="{BB962C8B-B14F-4D97-AF65-F5344CB8AC3E}">
        <p14:creationId xmlns:p14="http://schemas.microsoft.com/office/powerpoint/2010/main" val="2789254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F840C32-70E8-4350-9BAB-0706C60E2257}" type="datetimeFigureOut">
              <a:rPr lang="en-US" smtClean="0"/>
              <a:t>10/13/2018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89FB9-3B6B-4C5B-A4EB-663BD500613A}" type="slidenum">
              <a:rPr lang="en-US" smtClean="0"/>
              <a:t>‹#›</a:t>
            </a:fld>
            <a:endParaRPr lang="en-US"/>
          </a:p>
        </p:txBody>
      </p:sp>
    </p:spTree>
    <p:extLst>
      <p:ext uri="{BB962C8B-B14F-4D97-AF65-F5344CB8AC3E}">
        <p14:creationId xmlns:p14="http://schemas.microsoft.com/office/powerpoint/2010/main" val="4018053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840C32-70E8-4350-9BAB-0706C60E2257}" type="datetimeFigureOut">
              <a:rPr lang="en-US" smtClean="0"/>
              <a:t>10/13/2018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89FB9-3B6B-4C5B-A4EB-663BD500613A}" type="slidenum">
              <a:rPr lang="en-US" smtClean="0"/>
              <a:t>‹#›</a:t>
            </a:fld>
            <a:endParaRPr lang="en-US"/>
          </a:p>
        </p:txBody>
      </p:sp>
    </p:spTree>
    <p:extLst>
      <p:ext uri="{BB962C8B-B14F-4D97-AF65-F5344CB8AC3E}">
        <p14:creationId xmlns:p14="http://schemas.microsoft.com/office/powerpoint/2010/main" val="63346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840C32-70E8-4350-9BAB-0706C60E2257}" type="datetimeFigureOut">
              <a:rPr lang="en-US" smtClean="0"/>
              <a:t>10/13/2018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89FB9-3B6B-4C5B-A4EB-663BD500613A}" type="slidenum">
              <a:rPr lang="en-US" smtClean="0"/>
              <a:t>‹#›</a:t>
            </a:fld>
            <a:endParaRPr lang="en-US"/>
          </a:p>
        </p:txBody>
      </p:sp>
    </p:spTree>
    <p:extLst>
      <p:ext uri="{BB962C8B-B14F-4D97-AF65-F5344CB8AC3E}">
        <p14:creationId xmlns:p14="http://schemas.microsoft.com/office/powerpoint/2010/main" val="3171675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840C32-70E8-4350-9BAB-0706C60E2257}" type="datetimeFigureOut">
              <a:rPr lang="en-US" smtClean="0"/>
              <a:t>10/13/2018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89FB9-3B6B-4C5B-A4EB-663BD500613A}" type="slidenum">
              <a:rPr lang="en-US" smtClean="0"/>
              <a:t>‹#›</a:t>
            </a:fld>
            <a:endParaRPr lang="en-US"/>
          </a:p>
        </p:txBody>
      </p:sp>
    </p:spTree>
    <p:extLst>
      <p:ext uri="{BB962C8B-B14F-4D97-AF65-F5344CB8AC3E}">
        <p14:creationId xmlns:p14="http://schemas.microsoft.com/office/powerpoint/2010/main" val="681573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840C32-70E8-4350-9BAB-0706C60E2257}" type="datetimeFigureOut">
              <a:rPr lang="en-US" smtClean="0"/>
              <a:t>10/13/2018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89FB9-3B6B-4C5B-A4EB-663BD500613A}" type="slidenum">
              <a:rPr lang="en-US" smtClean="0"/>
              <a:t>‹#›</a:t>
            </a:fld>
            <a:endParaRPr lang="en-US"/>
          </a:p>
        </p:txBody>
      </p:sp>
    </p:spTree>
    <p:extLst>
      <p:ext uri="{BB962C8B-B14F-4D97-AF65-F5344CB8AC3E}">
        <p14:creationId xmlns:p14="http://schemas.microsoft.com/office/powerpoint/2010/main" val="1891728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F840C32-70E8-4350-9BAB-0706C60E2257}" type="datetimeFigureOut">
              <a:rPr lang="en-US" smtClean="0"/>
              <a:t>10/13/2018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989FB9-3B6B-4C5B-A4EB-663BD500613A}" type="slidenum">
              <a:rPr lang="en-US" smtClean="0"/>
              <a:t>‹#›</a:t>
            </a:fld>
            <a:endParaRPr lang="en-US"/>
          </a:p>
        </p:txBody>
      </p:sp>
    </p:spTree>
    <p:extLst>
      <p:ext uri="{BB962C8B-B14F-4D97-AF65-F5344CB8AC3E}">
        <p14:creationId xmlns:p14="http://schemas.microsoft.com/office/powerpoint/2010/main" val="1676383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F840C32-70E8-4350-9BAB-0706C60E2257}" type="datetimeFigureOut">
              <a:rPr lang="en-US" smtClean="0"/>
              <a:t>10/13/2018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989FB9-3B6B-4C5B-A4EB-663BD500613A}" type="slidenum">
              <a:rPr lang="en-US" smtClean="0"/>
              <a:t>‹#›</a:t>
            </a:fld>
            <a:endParaRPr lang="en-US"/>
          </a:p>
        </p:txBody>
      </p:sp>
    </p:spTree>
    <p:extLst>
      <p:ext uri="{BB962C8B-B14F-4D97-AF65-F5344CB8AC3E}">
        <p14:creationId xmlns:p14="http://schemas.microsoft.com/office/powerpoint/2010/main" val="302135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F840C32-70E8-4350-9BAB-0706C60E2257}" type="datetimeFigureOut">
              <a:rPr lang="en-US" smtClean="0"/>
              <a:t>10/13/2018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989FB9-3B6B-4C5B-A4EB-663BD500613A}" type="slidenum">
              <a:rPr lang="en-US" smtClean="0"/>
              <a:t>‹#›</a:t>
            </a:fld>
            <a:endParaRPr lang="en-US"/>
          </a:p>
        </p:txBody>
      </p:sp>
    </p:spTree>
    <p:extLst>
      <p:ext uri="{BB962C8B-B14F-4D97-AF65-F5344CB8AC3E}">
        <p14:creationId xmlns:p14="http://schemas.microsoft.com/office/powerpoint/2010/main" val="112404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40C32-70E8-4350-9BAB-0706C60E2257}" type="datetimeFigureOut">
              <a:rPr lang="en-US" smtClean="0"/>
              <a:t>10/13/2018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989FB9-3B6B-4C5B-A4EB-663BD500613A}" type="slidenum">
              <a:rPr lang="en-US" smtClean="0"/>
              <a:t>‹#›</a:t>
            </a:fld>
            <a:endParaRPr lang="en-US"/>
          </a:p>
        </p:txBody>
      </p:sp>
    </p:spTree>
    <p:extLst>
      <p:ext uri="{BB962C8B-B14F-4D97-AF65-F5344CB8AC3E}">
        <p14:creationId xmlns:p14="http://schemas.microsoft.com/office/powerpoint/2010/main" val="1420465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F840C32-70E8-4350-9BAB-0706C60E2257}" type="datetimeFigureOut">
              <a:rPr lang="en-US" smtClean="0"/>
              <a:t>10/13/2018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989FB9-3B6B-4C5B-A4EB-663BD500613A}" type="slidenum">
              <a:rPr lang="en-US" smtClean="0"/>
              <a:t>‹#›</a:t>
            </a:fld>
            <a:endParaRPr lang="en-US"/>
          </a:p>
        </p:txBody>
      </p:sp>
    </p:spTree>
    <p:extLst>
      <p:ext uri="{BB962C8B-B14F-4D97-AF65-F5344CB8AC3E}">
        <p14:creationId xmlns:p14="http://schemas.microsoft.com/office/powerpoint/2010/main" val="3706475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F840C32-70E8-4350-9BAB-0706C60E2257}" type="datetimeFigureOut">
              <a:rPr lang="en-US" smtClean="0"/>
              <a:t>10/13/2018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989FB9-3B6B-4C5B-A4EB-663BD500613A}" type="slidenum">
              <a:rPr lang="en-US" smtClean="0"/>
              <a:t>‹#›</a:t>
            </a:fld>
            <a:endParaRPr lang="en-US"/>
          </a:p>
        </p:txBody>
      </p:sp>
    </p:spTree>
    <p:extLst>
      <p:ext uri="{BB962C8B-B14F-4D97-AF65-F5344CB8AC3E}">
        <p14:creationId xmlns:p14="http://schemas.microsoft.com/office/powerpoint/2010/main" val="3580833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840C32-70E8-4350-9BAB-0706C60E2257}" type="datetimeFigureOut">
              <a:rPr lang="en-US" smtClean="0"/>
              <a:t>10/13/2018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89FB9-3B6B-4C5B-A4EB-663BD500613A}" type="slidenum">
              <a:rPr lang="en-US" smtClean="0"/>
              <a:t>‹#›</a:t>
            </a:fld>
            <a:endParaRPr lang="en-US"/>
          </a:p>
        </p:txBody>
      </p:sp>
    </p:spTree>
    <p:extLst>
      <p:ext uri="{BB962C8B-B14F-4D97-AF65-F5344CB8AC3E}">
        <p14:creationId xmlns:p14="http://schemas.microsoft.com/office/powerpoint/2010/main" val="219670616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twitter.com/schomj"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catassessmentresearch.blogspot.com/2013/09/cataloging-assessment-bibliography.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9F4D3"/>
        </a:solidFill>
        <a:effectLst/>
      </p:bgPr>
    </p:bg>
    <p:spTree>
      <p:nvGrpSpPr>
        <p:cNvPr id="1" name=""/>
        <p:cNvGrpSpPr/>
        <p:nvPr/>
      </p:nvGrpSpPr>
      <p:grpSpPr>
        <a:xfrm>
          <a:off x="0" y="0"/>
          <a:ext cx="0" cy="0"/>
          <a:chOff x="0" y="0"/>
          <a:chExt cx="0" cy="0"/>
        </a:xfrm>
      </p:grpSpPr>
      <p:pic>
        <p:nvPicPr>
          <p:cNvPr id="4" name="Picture 3" descr="The lotus flower photo is used as the presenter's twitter avatar" title="lotus flow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3185" y="4496966"/>
            <a:ext cx="547733" cy="547733"/>
          </a:xfrm>
          <a:prstGeom prst="rect">
            <a:avLst/>
          </a:prstGeom>
        </p:spPr>
      </p:pic>
      <p:sp>
        <p:nvSpPr>
          <p:cNvPr id="2" name="Title 1"/>
          <p:cNvSpPr>
            <a:spLocks noGrp="1"/>
          </p:cNvSpPr>
          <p:nvPr>
            <p:ph type="ctrTitle"/>
          </p:nvPr>
        </p:nvSpPr>
        <p:spPr>
          <a:xfrm>
            <a:off x="1524000" y="1604963"/>
            <a:ext cx="9144000" cy="2387600"/>
          </a:xfrm>
        </p:spPr>
        <p:txBody>
          <a:bodyPr>
            <a:normAutofit/>
          </a:bodyPr>
          <a:lstStyle/>
          <a:p>
            <a:r>
              <a:rPr lang="en-US"/>
              <a:t>We Rate Cats: </a:t>
            </a:r>
            <a:br>
              <a:rPr lang="en-US">
                <a:cs typeface="Calibri Light"/>
              </a:rPr>
            </a:br>
            <a:r>
              <a:rPr lang="en-US" sz="5300"/>
              <a:t>How and Why We Assess Our Cataloging</a:t>
            </a:r>
            <a:endParaRPr lang="en-US" sz="5300">
              <a:cs typeface="Calibri Light"/>
            </a:endParaRPr>
          </a:p>
        </p:txBody>
      </p:sp>
      <p:sp>
        <p:nvSpPr>
          <p:cNvPr id="3" name="Subtitle 2"/>
          <p:cNvSpPr>
            <a:spLocks noGrp="1"/>
          </p:cNvSpPr>
          <p:nvPr>
            <p:ph type="subTitle" idx="1"/>
          </p:nvPr>
        </p:nvSpPr>
        <p:spPr>
          <a:xfrm>
            <a:off x="1524000" y="4678034"/>
            <a:ext cx="9144000" cy="1655762"/>
          </a:xfrm>
        </p:spPr>
        <p:txBody>
          <a:bodyPr vert="horz" lIns="91440" tIns="45720" rIns="91440" bIns="45720" rtlCol="0" anchor="t">
            <a:normAutofit/>
          </a:bodyPr>
          <a:lstStyle/>
          <a:p>
            <a:r>
              <a:rPr lang="en-US"/>
              <a:t>Jessica Schomberg			</a:t>
            </a:r>
            <a:r>
              <a:rPr lang="en-US">
                <a:hlinkClick r:id="rId4"/>
              </a:rPr>
              <a:t>@schomj</a:t>
            </a:r>
            <a:endParaRPr lang="en-US"/>
          </a:p>
          <a:p>
            <a:r>
              <a:rPr lang="en-US">
                <a:cs typeface="Calibri"/>
              </a:rPr>
              <a:t>Potomac</a:t>
            </a:r>
            <a:r>
              <a:rPr lang="en-US"/>
              <a:t> Technical Processing Librarians</a:t>
            </a:r>
            <a:r>
              <a:rPr lang="en-US">
                <a:cs typeface="Calibri"/>
              </a:rPr>
              <a:t> Annual Meeting</a:t>
            </a:r>
          </a:p>
          <a:p>
            <a:r>
              <a:rPr lang="en-US"/>
              <a:t>October 12, </a:t>
            </a:r>
            <a:r>
              <a:rPr lang="en-US">
                <a:cs typeface="Calibri"/>
              </a:rPr>
              <a:t>2018 </a:t>
            </a:r>
          </a:p>
        </p:txBody>
      </p:sp>
    </p:spTree>
    <p:extLst>
      <p:ext uri="{BB962C8B-B14F-4D97-AF65-F5344CB8AC3E}">
        <p14:creationId xmlns:p14="http://schemas.microsoft.com/office/powerpoint/2010/main" val="10057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9F4D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Report out on small group discussions</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a:t>What do you want to share with the larger group?</a:t>
            </a:r>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lgn="r">
              <a:buNone/>
            </a:pPr>
            <a:endParaRPr lang="en-US">
              <a:cs typeface="Calibri"/>
            </a:endParaRPr>
          </a:p>
        </p:txBody>
      </p:sp>
    </p:spTree>
    <p:extLst>
      <p:ext uri="{BB962C8B-B14F-4D97-AF65-F5344CB8AC3E}">
        <p14:creationId xmlns:p14="http://schemas.microsoft.com/office/powerpoint/2010/main" val="2735998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9F4D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cs typeface="Calibri Light"/>
              </a:rPr>
              <a:t>Acknowledgements and Further Reading</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solidFill>
                  <a:schemeClr val="tx1">
                    <a:lumMod val="95000"/>
                    <a:lumOff val="5000"/>
                  </a:schemeClr>
                </a:solidFill>
                <a:cs typeface="Calibri"/>
              </a:rPr>
              <a:t>Thanks to Catherine Oliver for the presentation title.</a:t>
            </a:r>
          </a:p>
          <a:p>
            <a:pPr marL="0" indent="0">
              <a:buNone/>
            </a:pPr>
            <a:r>
              <a:rPr lang="en-US" dirty="0">
                <a:solidFill>
                  <a:schemeClr val="tx1">
                    <a:lumMod val="95000"/>
                    <a:lumOff val="5000"/>
                  </a:schemeClr>
                </a:solidFill>
                <a:cs typeface="Calibri"/>
              </a:rPr>
              <a:t>Thanks to Bobby </a:t>
            </a:r>
            <a:r>
              <a:rPr lang="en-US" dirty="0" err="1">
                <a:solidFill>
                  <a:schemeClr val="tx1">
                    <a:lumMod val="95000"/>
                    <a:lumOff val="5000"/>
                  </a:schemeClr>
                </a:solidFill>
                <a:cs typeface="Calibri"/>
              </a:rPr>
              <a:t>Bothmann</a:t>
            </a:r>
            <a:r>
              <a:rPr lang="en-US" dirty="0">
                <a:solidFill>
                  <a:schemeClr val="tx1">
                    <a:lumMod val="95000"/>
                    <a:lumOff val="5000"/>
                  </a:schemeClr>
                </a:solidFill>
                <a:cs typeface="Calibri"/>
              </a:rPr>
              <a:t>, Whitney </a:t>
            </a:r>
            <a:r>
              <a:rPr lang="en-US" dirty="0" err="1">
                <a:solidFill>
                  <a:schemeClr val="tx1">
                    <a:lumMod val="95000"/>
                    <a:lumOff val="5000"/>
                  </a:schemeClr>
                </a:solidFill>
                <a:cs typeface="Calibri"/>
              </a:rPr>
              <a:t>Buccicone</a:t>
            </a:r>
            <a:r>
              <a:rPr lang="en-US" dirty="0">
                <a:solidFill>
                  <a:schemeClr val="tx1">
                    <a:lumMod val="95000"/>
                    <a:lumOff val="5000"/>
                  </a:schemeClr>
                </a:solidFill>
                <a:cs typeface="Calibri"/>
              </a:rPr>
              <a:t>, Emily </a:t>
            </a:r>
            <a:r>
              <a:rPr lang="en-US" dirty="0" err="1">
                <a:solidFill>
                  <a:schemeClr val="tx1">
                    <a:lumMod val="95000"/>
                    <a:lumOff val="5000"/>
                  </a:schemeClr>
                </a:solidFill>
                <a:cs typeface="Calibri"/>
              </a:rPr>
              <a:t>Drabinski</a:t>
            </a:r>
            <a:r>
              <a:rPr lang="en-US" dirty="0">
                <a:solidFill>
                  <a:schemeClr val="tx1">
                    <a:lumMod val="95000"/>
                    <a:lumOff val="5000"/>
                  </a:schemeClr>
                </a:solidFill>
                <a:cs typeface="Calibri"/>
              </a:rPr>
              <a:t>, Amelia Gibson, Shanna </a:t>
            </a:r>
            <a:r>
              <a:rPr lang="en-US" dirty="0" err="1">
                <a:solidFill>
                  <a:schemeClr val="tx1">
                    <a:lumMod val="95000"/>
                    <a:lumOff val="5000"/>
                  </a:schemeClr>
                </a:solidFill>
                <a:cs typeface="Calibri"/>
              </a:rPr>
              <a:t>Hollich</a:t>
            </a:r>
            <a:r>
              <a:rPr lang="en-US" dirty="0">
                <a:solidFill>
                  <a:schemeClr val="tx1">
                    <a:lumMod val="95000"/>
                    <a:lumOff val="5000"/>
                  </a:schemeClr>
                </a:solidFill>
                <a:cs typeface="Calibri"/>
              </a:rPr>
              <a:t>, Donna Lanclos, Erin Leach, and Andrew </a:t>
            </a:r>
            <a:r>
              <a:rPr lang="en-US" dirty="0" err="1">
                <a:solidFill>
                  <a:schemeClr val="tx1">
                    <a:lumMod val="95000"/>
                    <a:lumOff val="5000"/>
                  </a:schemeClr>
                </a:solidFill>
                <a:cs typeface="Calibri"/>
              </a:rPr>
              <a:t>Preater</a:t>
            </a:r>
            <a:r>
              <a:rPr lang="en-US" dirty="0">
                <a:solidFill>
                  <a:schemeClr val="tx1">
                    <a:lumMod val="95000"/>
                    <a:lumOff val="5000"/>
                  </a:schemeClr>
                </a:solidFill>
                <a:cs typeface="Calibri"/>
              </a:rPr>
              <a:t> for influencing my approach to assessment and/or talking through ideas with me.</a:t>
            </a:r>
          </a:p>
          <a:p>
            <a:pPr marL="0" indent="0">
              <a:spcBef>
                <a:spcPct val="0"/>
              </a:spcBef>
              <a:buNone/>
            </a:pPr>
            <a:endParaRPr lang="en-US">
              <a:solidFill>
                <a:srgbClr val="000000"/>
              </a:solidFill>
              <a:cs typeface="Calibri"/>
            </a:endParaRPr>
          </a:p>
          <a:p>
            <a:pPr marL="0" indent="0">
              <a:spcBef>
                <a:spcPct val="0"/>
              </a:spcBef>
              <a:buNone/>
            </a:pPr>
            <a:endParaRPr lang="en-US">
              <a:solidFill>
                <a:srgbClr val="000000"/>
              </a:solidFill>
              <a:cs typeface="Calibri"/>
            </a:endParaRPr>
          </a:p>
          <a:p>
            <a:pPr marL="0" indent="0">
              <a:spcBef>
                <a:spcPct val="0"/>
              </a:spcBef>
              <a:buNone/>
            </a:pPr>
            <a:r>
              <a:rPr lang="en-US" dirty="0">
                <a:solidFill>
                  <a:srgbClr val="000000"/>
                </a:solidFill>
                <a:cs typeface="Calibri"/>
              </a:rPr>
              <a:t>Cataloging Assessment Readings</a:t>
            </a:r>
            <a:endParaRPr lang="en-US" dirty="0">
              <a:cs typeface="Calibri"/>
            </a:endParaRPr>
          </a:p>
          <a:p>
            <a:pPr marL="0" indent="0">
              <a:buNone/>
            </a:pPr>
            <a:r>
              <a:rPr lang="en-US" dirty="0">
                <a:solidFill>
                  <a:schemeClr val="tx1">
                    <a:lumMod val="95000"/>
                    <a:lumOff val="5000"/>
                  </a:schemeClr>
                </a:solidFill>
                <a:hlinkClick r:id="rId3"/>
              </a:rPr>
              <a:t>http://catassessmentresearch.blogspot.com/2013/09/cataloging-assessment-bibliography.html</a:t>
            </a:r>
            <a:endParaRPr lang="en-US" dirty="0">
              <a:solidFill>
                <a:schemeClr val="tx1">
                  <a:lumMod val="95000"/>
                  <a:lumOff val="5000"/>
                </a:schemeClr>
              </a:solidFill>
              <a:cs typeface="Calibri"/>
            </a:endParaRPr>
          </a:p>
        </p:txBody>
      </p:sp>
    </p:spTree>
    <p:extLst>
      <p:ext uri="{BB962C8B-B14F-4D97-AF65-F5344CB8AC3E}">
        <p14:creationId xmlns:p14="http://schemas.microsoft.com/office/powerpoint/2010/main" val="246310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9F4D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Introduction</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sz="3200"/>
              <a:t>Content</a:t>
            </a:r>
          </a:p>
          <a:p>
            <a:pPr lvl="1"/>
            <a:r>
              <a:rPr lang="en-US" sz="2800"/>
              <a:t>Categories</a:t>
            </a:r>
          </a:p>
          <a:p>
            <a:pPr lvl="1"/>
            <a:r>
              <a:rPr lang="en-US" sz="2800"/>
              <a:t>Tools and Methods</a:t>
            </a:r>
          </a:p>
          <a:p>
            <a:pPr lvl="1"/>
            <a:r>
              <a:rPr lang="en-US" sz="2800"/>
              <a:t>Decision-Making</a:t>
            </a:r>
          </a:p>
          <a:p>
            <a:pPr marL="0" indent="0">
              <a:buNone/>
            </a:pPr>
            <a:endParaRPr lang="en-US" sz="3200"/>
          </a:p>
          <a:p>
            <a:pPr marL="0" indent="0">
              <a:buNone/>
            </a:pPr>
            <a:r>
              <a:rPr lang="en-US" sz="3200"/>
              <a:t>Structure</a:t>
            </a:r>
            <a:endParaRPr lang="en-US"/>
          </a:p>
          <a:p>
            <a:pPr lvl="1"/>
            <a:r>
              <a:rPr lang="en-US" sz="2800"/>
              <a:t>5 minutes of me talking</a:t>
            </a:r>
          </a:p>
          <a:p>
            <a:pPr lvl="1"/>
            <a:r>
              <a:rPr lang="en-US" sz="2800"/>
              <a:t>5 minutes of small group discussions</a:t>
            </a:r>
          </a:p>
        </p:txBody>
      </p:sp>
    </p:spTree>
    <p:extLst>
      <p:ext uri="{BB962C8B-B14F-4D97-AF65-F5344CB8AC3E}">
        <p14:creationId xmlns:p14="http://schemas.microsoft.com/office/powerpoint/2010/main" val="3084540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9F4D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Categories</a:t>
            </a:r>
          </a:p>
        </p:txBody>
      </p:sp>
      <p:sp>
        <p:nvSpPr>
          <p:cNvPr id="3" name="Content Placeholder 2"/>
          <p:cNvSpPr>
            <a:spLocks noGrp="1"/>
          </p:cNvSpPr>
          <p:nvPr>
            <p:ph idx="1"/>
          </p:nvPr>
        </p:nvSpPr>
        <p:spPr>
          <a:xfrm>
            <a:off x="838200" y="1690688"/>
            <a:ext cx="10515600" cy="4655683"/>
          </a:xfrm>
        </p:spPr>
        <p:txBody>
          <a:bodyPr vert="horz" lIns="91440" tIns="45720" rIns="91440" bIns="45720" rtlCol="0" anchor="t">
            <a:normAutofit/>
          </a:bodyPr>
          <a:lstStyle/>
          <a:p>
            <a:r>
              <a:rPr lang="en-US"/>
              <a:t>Quality control</a:t>
            </a:r>
          </a:p>
          <a:p>
            <a:r>
              <a:rPr lang="en-US"/>
              <a:t>Efficiency and production</a:t>
            </a:r>
          </a:p>
          <a:p>
            <a:r>
              <a:rPr lang="en-US"/>
              <a:t>Cost</a:t>
            </a:r>
          </a:p>
          <a:p>
            <a:r>
              <a:rPr lang="en-US"/>
              <a:t>Workflows and organizational structure</a:t>
            </a:r>
          </a:p>
          <a:p>
            <a:r>
              <a:rPr lang="en-US"/>
              <a:t>Workplace culture</a:t>
            </a:r>
          </a:p>
          <a:p>
            <a:r>
              <a:rPr lang="en-US"/>
              <a:t>Usability</a:t>
            </a:r>
          </a:p>
          <a:p>
            <a:r>
              <a:rPr lang="en-US"/>
              <a:t>Training and development</a:t>
            </a:r>
          </a:p>
          <a:p>
            <a:r>
              <a:rPr lang="en-US"/>
              <a:t>Administration</a:t>
            </a:r>
          </a:p>
        </p:txBody>
      </p:sp>
    </p:spTree>
    <p:extLst>
      <p:ext uri="{BB962C8B-B14F-4D97-AF65-F5344CB8AC3E}">
        <p14:creationId xmlns:p14="http://schemas.microsoft.com/office/powerpoint/2010/main" val="570278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9F4D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Small group discussion 1</a:t>
            </a:r>
          </a:p>
        </p:txBody>
      </p:sp>
      <p:sp>
        <p:nvSpPr>
          <p:cNvPr id="3" name="Content Placeholder 2"/>
          <p:cNvSpPr>
            <a:spLocks noGrp="1"/>
          </p:cNvSpPr>
          <p:nvPr>
            <p:ph idx="1"/>
          </p:nvPr>
        </p:nvSpPr>
        <p:spPr/>
        <p:txBody>
          <a:bodyPr vert="horz" lIns="91440" tIns="45720" rIns="91440" bIns="45720" rtlCol="0" anchor="t">
            <a:normAutofit/>
          </a:bodyPr>
          <a:lstStyle/>
          <a:p>
            <a:r>
              <a:rPr lang="en-US"/>
              <a:t>What assessment categories are you most interested in?</a:t>
            </a:r>
          </a:p>
          <a:p>
            <a:r>
              <a:rPr lang="en-US"/>
              <a:t>What assessment categories do you have the most experience in?</a:t>
            </a:r>
            <a:endParaRPr lang="en-US">
              <a:cs typeface="Calibri"/>
            </a:endParaRPr>
          </a:p>
        </p:txBody>
      </p:sp>
    </p:spTree>
    <p:extLst>
      <p:ext uri="{BB962C8B-B14F-4D97-AF65-F5344CB8AC3E}">
        <p14:creationId xmlns:p14="http://schemas.microsoft.com/office/powerpoint/2010/main" val="4063269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9F4D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Methods</a:t>
            </a:r>
          </a:p>
        </p:txBody>
      </p:sp>
      <p:sp>
        <p:nvSpPr>
          <p:cNvPr id="3" name="Content Placeholder 2"/>
          <p:cNvSpPr>
            <a:spLocks noGrp="1"/>
          </p:cNvSpPr>
          <p:nvPr>
            <p:ph idx="1"/>
          </p:nvPr>
        </p:nvSpPr>
        <p:spPr>
          <a:xfrm>
            <a:off x="838200" y="1432560"/>
            <a:ext cx="10515600" cy="5212080"/>
          </a:xfrm>
        </p:spPr>
        <p:txBody>
          <a:bodyPr vert="horz" lIns="91440" tIns="45720" rIns="91440" bIns="45720" rtlCol="0" anchor="t">
            <a:normAutofit lnSpcReduction="10000"/>
          </a:bodyPr>
          <a:lstStyle/>
          <a:p>
            <a:pPr marL="0" indent="0">
              <a:buNone/>
            </a:pPr>
            <a:r>
              <a:rPr lang="en-US" sz="3000"/>
              <a:t>Quantitative (numerical)</a:t>
            </a:r>
          </a:p>
          <a:p>
            <a:pPr lvl="1"/>
            <a:r>
              <a:rPr lang="en-US" sz="3000"/>
              <a:t>Cost accounting</a:t>
            </a:r>
          </a:p>
          <a:p>
            <a:pPr lvl="1"/>
            <a:r>
              <a:rPr lang="en-US" sz="3000"/>
              <a:t>Performance indicators</a:t>
            </a:r>
          </a:p>
          <a:p>
            <a:pPr lvl="1"/>
            <a:r>
              <a:rPr lang="en-US" sz="3000"/>
              <a:t>Examining log data to quantify types of searches users do</a:t>
            </a:r>
          </a:p>
          <a:p>
            <a:pPr lvl="1"/>
            <a:r>
              <a:rPr lang="en-US" sz="3000"/>
              <a:t>Surveys</a:t>
            </a:r>
          </a:p>
          <a:p>
            <a:pPr marL="0" indent="0">
              <a:buNone/>
            </a:pPr>
            <a:r>
              <a:rPr lang="en-US" sz="3000"/>
              <a:t>Qualitative (narrative)</a:t>
            </a:r>
          </a:p>
          <a:p>
            <a:pPr lvl="1"/>
            <a:r>
              <a:rPr lang="en-US" sz="3000"/>
              <a:t>Ethnography</a:t>
            </a:r>
          </a:p>
          <a:p>
            <a:pPr lvl="1"/>
            <a:r>
              <a:rPr lang="en-US" sz="3000"/>
              <a:t>Observation</a:t>
            </a:r>
          </a:p>
          <a:p>
            <a:pPr lvl="1"/>
            <a:r>
              <a:rPr lang="en-US" sz="3000"/>
              <a:t>In-depth interview </a:t>
            </a:r>
          </a:p>
          <a:p>
            <a:pPr lvl="1"/>
            <a:r>
              <a:rPr lang="en-US" sz="3000"/>
              <a:t>Focus groups</a:t>
            </a:r>
          </a:p>
          <a:p>
            <a:pPr lvl="1"/>
            <a:r>
              <a:rPr lang="en-US" sz="3000"/>
              <a:t>Case study</a:t>
            </a:r>
            <a:endParaRPr lang="en-US"/>
          </a:p>
        </p:txBody>
      </p:sp>
    </p:spTree>
    <p:extLst>
      <p:ext uri="{BB962C8B-B14F-4D97-AF65-F5344CB8AC3E}">
        <p14:creationId xmlns:p14="http://schemas.microsoft.com/office/powerpoint/2010/main" val="344334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9F4D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Tools</a:t>
            </a:r>
          </a:p>
        </p:txBody>
      </p:sp>
      <p:sp>
        <p:nvSpPr>
          <p:cNvPr id="3" name="Content Placeholder 2"/>
          <p:cNvSpPr>
            <a:spLocks noGrp="1"/>
          </p:cNvSpPr>
          <p:nvPr>
            <p:ph idx="1"/>
          </p:nvPr>
        </p:nvSpPr>
        <p:spPr>
          <a:xfrm>
            <a:off x="838200" y="1569720"/>
            <a:ext cx="10515600" cy="4907280"/>
          </a:xfrm>
        </p:spPr>
        <p:txBody>
          <a:bodyPr vert="horz" lIns="91440" tIns="45720" rIns="91440" bIns="45720" rtlCol="0" anchor="t">
            <a:normAutofit/>
          </a:bodyPr>
          <a:lstStyle/>
          <a:p>
            <a:pPr marL="0" indent="0">
              <a:buNone/>
            </a:pPr>
            <a:r>
              <a:rPr lang="en-US"/>
              <a:t>Quality management processes</a:t>
            </a:r>
          </a:p>
          <a:p>
            <a:pPr lvl="1"/>
            <a:r>
              <a:rPr lang="en-US" sz="2800"/>
              <a:t>ISO 9001 quality certification</a:t>
            </a:r>
            <a:endParaRPr lang="en-US" sz="2800">
              <a:cs typeface="Calibri"/>
            </a:endParaRPr>
          </a:p>
          <a:p>
            <a:pPr lvl="1"/>
            <a:r>
              <a:rPr lang="en-US" sz="2800"/>
              <a:t>Balanced scorecard</a:t>
            </a:r>
            <a:endParaRPr lang="en-US" sz="2800">
              <a:cs typeface="Calibri"/>
            </a:endParaRPr>
          </a:p>
          <a:p>
            <a:pPr marL="0" indent="0">
              <a:buNone/>
            </a:pPr>
            <a:r>
              <a:rPr lang="en-US"/>
              <a:t>Production methods</a:t>
            </a:r>
            <a:endParaRPr lang="en-US">
              <a:cs typeface="Calibri"/>
            </a:endParaRPr>
          </a:p>
          <a:p>
            <a:pPr lvl="1"/>
            <a:r>
              <a:rPr lang="en-US" sz="2800"/>
              <a:t>Time-and-path</a:t>
            </a:r>
            <a:endParaRPr lang="en-US" sz="2800">
              <a:cs typeface="Calibri"/>
            </a:endParaRPr>
          </a:p>
          <a:p>
            <a:pPr lvl="1"/>
            <a:r>
              <a:rPr lang="en-US" sz="2800"/>
              <a:t>Identify and distinguish between workflow vs non-workflow tasks</a:t>
            </a:r>
            <a:endParaRPr lang="en-US" sz="2800">
              <a:cs typeface="Calibri"/>
            </a:endParaRPr>
          </a:p>
          <a:p>
            <a:pPr marL="0" indent="0">
              <a:buNone/>
            </a:pPr>
            <a:r>
              <a:rPr lang="en-US"/>
              <a:t>Workplace culture</a:t>
            </a:r>
            <a:endParaRPr lang="en-US">
              <a:cs typeface="Calibri"/>
            </a:endParaRPr>
          </a:p>
          <a:p>
            <a:pPr lvl="1"/>
            <a:r>
              <a:rPr lang="en-US" sz="2800" err="1"/>
              <a:t>ClimateQual</a:t>
            </a:r>
            <a:endParaRPr lang="en-US" sz="2800"/>
          </a:p>
          <a:p>
            <a:pPr marL="0" indent="0">
              <a:buNone/>
            </a:pPr>
            <a:r>
              <a:rPr lang="en-US">
                <a:cs typeface="Calibri"/>
              </a:rPr>
              <a:t>Customer satisfaction</a:t>
            </a:r>
          </a:p>
          <a:p>
            <a:pPr lvl="1"/>
            <a:r>
              <a:rPr lang="en-US" sz="2800">
                <a:cs typeface="Calibri"/>
              </a:rPr>
              <a:t>TS and Library Systems Customer Service Assessment survey</a:t>
            </a:r>
          </a:p>
        </p:txBody>
      </p:sp>
    </p:spTree>
    <p:extLst>
      <p:ext uri="{BB962C8B-B14F-4D97-AF65-F5344CB8AC3E}">
        <p14:creationId xmlns:p14="http://schemas.microsoft.com/office/powerpoint/2010/main" val="602840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9F4D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Small group discussion 2</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a:cs typeface="Calibri"/>
              </a:rPr>
              <a:t>What assessment tools or methods would you use to respond to these scenarios?</a:t>
            </a:r>
          </a:p>
          <a:p>
            <a:r>
              <a:rPr lang="en-US">
                <a:cs typeface="Calibri"/>
              </a:rPr>
              <a:t>You want to check error rates in a shared cataloging environment</a:t>
            </a:r>
          </a:p>
          <a:p>
            <a:r>
              <a:rPr lang="en-US">
                <a:cs typeface="Calibri"/>
              </a:rPr>
              <a:t>You want to prioritize staff-training needs</a:t>
            </a:r>
          </a:p>
          <a:p>
            <a:r>
              <a:rPr lang="en-US">
                <a:cs typeface="Calibri"/>
              </a:rPr>
              <a:t>You want to do user experience studies related to a certain area of cataloging (Description, Subject analysis, Classification)</a:t>
            </a:r>
          </a:p>
          <a:p>
            <a:r>
              <a:rPr lang="en-US">
                <a:cs typeface="Calibri"/>
              </a:rPr>
              <a:t>You need to justify hiring a new cataloger</a:t>
            </a:r>
            <a:endParaRPr lang="en-US"/>
          </a:p>
        </p:txBody>
      </p:sp>
    </p:spTree>
    <p:extLst>
      <p:ext uri="{BB962C8B-B14F-4D97-AF65-F5344CB8AC3E}">
        <p14:creationId xmlns:p14="http://schemas.microsoft.com/office/powerpoint/2010/main" val="771752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9F4D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Decision-Making		</a:t>
            </a:r>
          </a:p>
        </p:txBody>
      </p:sp>
      <p:sp>
        <p:nvSpPr>
          <p:cNvPr id="3" name="Content Placeholder 2"/>
          <p:cNvSpPr>
            <a:spLocks noGrp="1"/>
          </p:cNvSpPr>
          <p:nvPr>
            <p:ph idx="1"/>
          </p:nvPr>
        </p:nvSpPr>
        <p:spPr>
          <a:xfrm>
            <a:off x="838200" y="1554480"/>
            <a:ext cx="10515600" cy="4983479"/>
          </a:xfrm>
        </p:spPr>
        <p:txBody>
          <a:bodyPr vert="horz" lIns="91440" tIns="45720" rIns="91440" bIns="45720" rtlCol="0" anchor="t">
            <a:normAutofit/>
          </a:bodyPr>
          <a:lstStyle/>
          <a:p>
            <a:pPr marL="0" indent="0">
              <a:buNone/>
            </a:pPr>
            <a:r>
              <a:rPr lang="en-US"/>
              <a:t>Assessment-based or data-based decision-making often follows a logical process based on explicit goals and objectives. </a:t>
            </a:r>
          </a:p>
          <a:p>
            <a:endParaRPr lang="en-US"/>
          </a:p>
          <a:p>
            <a:pPr marL="514350" indent="-514350">
              <a:buAutoNum type="arabicPeriod"/>
            </a:pPr>
            <a:r>
              <a:rPr lang="en-US"/>
              <a:t>Know what your objectives are.</a:t>
            </a:r>
          </a:p>
          <a:p>
            <a:pPr marL="514350" indent="-514350">
              <a:buAutoNum type="arabicPeriod"/>
            </a:pPr>
            <a:r>
              <a:rPr lang="en-US"/>
              <a:t>Identify appropriate tools and methods.</a:t>
            </a:r>
          </a:p>
          <a:p>
            <a:pPr marL="514350" indent="-514350">
              <a:buAutoNum type="arabicPeriod"/>
            </a:pPr>
            <a:r>
              <a:rPr lang="en-US"/>
              <a:t>Clarify how your assessment choices will tell you whether you achieved your desired objectives.</a:t>
            </a:r>
          </a:p>
          <a:p>
            <a:pPr marL="0" indent="0">
              <a:buNone/>
            </a:pPr>
            <a:endParaRPr lang="en-US"/>
          </a:p>
          <a:p>
            <a:pPr marL="0" indent="0">
              <a:buNone/>
            </a:pPr>
            <a:r>
              <a:rPr lang="en-US"/>
              <a:t>If objectives change, evaluation methods should change</a:t>
            </a:r>
          </a:p>
        </p:txBody>
      </p:sp>
    </p:spTree>
    <p:extLst>
      <p:ext uri="{BB962C8B-B14F-4D97-AF65-F5344CB8AC3E}">
        <p14:creationId xmlns:p14="http://schemas.microsoft.com/office/powerpoint/2010/main" val="3766597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9F4D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Small group discussion 3			</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sz="3200"/>
              <a:t>Think about how your organization engages in assessment: </a:t>
            </a:r>
          </a:p>
          <a:p>
            <a:pPr lvl="1"/>
            <a:r>
              <a:rPr lang="en-US" sz="3200"/>
              <a:t>Does your organization have stated objectives?</a:t>
            </a:r>
          </a:p>
          <a:p>
            <a:pPr lvl="1"/>
            <a:r>
              <a:rPr lang="en-US" sz="3200"/>
              <a:t>Do you make decisions about what to assess based on those stated objectives?</a:t>
            </a:r>
          </a:p>
          <a:p>
            <a:pPr lvl="1"/>
            <a:r>
              <a:rPr lang="en-US" sz="3200"/>
              <a:t>Do you use assessment data to target improvements in the areas you’re assessing?</a:t>
            </a:r>
          </a:p>
          <a:p>
            <a:pPr lvl="1"/>
            <a:r>
              <a:rPr lang="en-US" sz="3200"/>
              <a:t>Is assessment data cherry-picked to justify unrelated decisions?</a:t>
            </a:r>
            <a:endParaRPr lang="en-US"/>
          </a:p>
        </p:txBody>
      </p:sp>
    </p:spTree>
    <p:extLst>
      <p:ext uri="{BB962C8B-B14F-4D97-AF65-F5344CB8AC3E}">
        <p14:creationId xmlns:p14="http://schemas.microsoft.com/office/powerpoint/2010/main" val="14031143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11</Slides>
  <Notes>11</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We Rate Cats:  How and Why We Assess Our Cataloging</vt:lpstr>
      <vt:lpstr>Introduction</vt:lpstr>
      <vt:lpstr>Categories</vt:lpstr>
      <vt:lpstr>Small group discussion 1</vt:lpstr>
      <vt:lpstr>Methods</vt:lpstr>
      <vt:lpstr>Tools</vt:lpstr>
      <vt:lpstr>Small group discussion 2</vt:lpstr>
      <vt:lpstr>Decision-Making  </vt:lpstr>
      <vt:lpstr>Small group discussion 3   </vt:lpstr>
      <vt:lpstr>Report out on small group discussions</vt:lpstr>
      <vt:lpstr>Acknowledgements and Further Reading</vt:lpstr>
    </vt:vector>
  </TitlesOfParts>
  <Company>MSU, Mankato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Rate Cats: How We Assess Our Cataloging, Why We Assess Our Cataloging, and What It Matters for Our Values</dc:title>
  <dc:creator>Schomberg, Jessica J</dc:creator>
  <cp:revision>6</cp:revision>
  <dcterms:created xsi:type="dcterms:W3CDTF">2018-04-04T15:50:31Z</dcterms:created>
  <dcterms:modified xsi:type="dcterms:W3CDTF">2018-10-13T20:39:55Z</dcterms:modified>
</cp:coreProperties>
</file>