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56" r:id="rId2"/>
    <p:sldId id="257" r:id="rId3"/>
    <p:sldId id="258" r:id="rId4"/>
    <p:sldId id="294" r:id="rId5"/>
    <p:sldId id="270" r:id="rId6"/>
    <p:sldId id="261" r:id="rId7"/>
    <p:sldId id="278" r:id="rId8"/>
    <p:sldId id="266" r:id="rId9"/>
    <p:sldId id="279" r:id="rId10"/>
    <p:sldId id="276" r:id="rId11"/>
    <p:sldId id="271" r:id="rId12"/>
    <p:sldId id="275" r:id="rId13"/>
    <p:sldId id="280" r:id="rId14"/>
    <p:sldId id="259" r:id="rId15"/>
    <p:sldId id="277" r:id="rId16"/>
    <p:sldId id="283" r:id="rId17"/>
    <p:sldId id="296" r:id="rId18"/>
    <p:sldId id="262" r:id="rId19"/>
    <p:sldId id="299" r:id="rId20"/>
    <p:sldId id="282" r:id="rId21"/>
    <p:sldId id="285" r:id="rId22"/>
    <p:sldId id="288" r:id="rId23"/>
    <p:sldId id="289" r:id="rId24"/>
    <p:sldId id="290" r:id="rId25"/>
    <p:sldId id="292" r:id="rId26"/>
    <p:sldId id="291" r:id="rId27"/>
    <p:sldId id="295" r:id="rId28"/>
    <p:sldId id="297" r:id="rId29"/>
    <p:sldId id="298" r:id="rId30"/>
    <p:sldId id="300" r:id="rId31"/>
  </p:sldIdLst>
  <p:sldSz cx="9144000" cy="6858000" type="screen4x3"/>
  <p:notesSz cx="9313863" cy="68580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493" autoAdjust="0"/>
  </p:normalViewPr>
  <p:slideViewPr>
    <p:cSldViewPr showGuides="1">
      <p:cViewPr varScale="1">
        <p:scale>
          <a:sx n="58" d="100"/>
          <a:sy n="58" d="100"/>
        </p:scale>
        <p:origin x="1668"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36007"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75701" y="1"/>
            <a:ext cx="4036007" cy="344091"/>
          </a:xfrm>
          <a:prstGeom prst="rect">
            <a:avLst/>
          </a:prstGeom>
        </p:spPr>
        <p:txBody>
          <a:bodyPr vert="horz" lIns="91440" tIns="45720" rIns="91440" bIns="45720" rtlCol="0"/>
          <a:lstStyle>
            <a:lvl1pPr algn="r">
              <a:defRPr sz="1200"/>
            </a:lvl1pPr>
          </a:lstStyle>
          <a:p>
            <a:fld id="{F4D35787-1C5C-4F01-B5D8-21537C7B34A0}" type="datetimeFigureOut">
              <a:rPr lang="en-US" smtClean="0"/>
              <a:t>11/1/2017</a:t>
            </a:fld>
            <a:endParaRPr lang="en-US"/>
          </a:p>
        </p:txBody>
      </p:sp>
      <p:sp>
        <p:nvSpPr>
          <p:cNvPr id="4" name="Footer Placeholder 3"/>
          <p:cNvSpPr>
            <a:spLocks noGrp="1"/>
          </p:cNvSpPr>
          <p:nvPr>
            <p:ph type="ftr" sz="quarter" idx="2"/>
          </p:nvPr>
        </p:nvSpPr>
        <p:spPr>
          <a:xfrm>
            <a:off x="0" y="6513910"/>
            <a:ext cx="4036007"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75701" y="6513910"/>
            <a:ext cx="4036007" cy="344090"/>
          </a:xfrm>
          <a:prstGeom prst="rect">
            <a:avLst/>
          </a:prstGeom>
        </p:spPr>
        <p:txBody>
          <a:bodyPr vert="horz" lIns="91440" tIns="45720" rIns="91440" bIns="45720" rtlCol="0" anchor="b"/>
          <a:lstStyle>
            <a:lvl1pPr algn="r">
              <a:defRPr sz="1200"/>
            </a:lvl1pPr>
          </a:lstStyle>
          <a:p>
            <a:fld id="{3F917CE4-EE43-48E7-B665-C17C4E310519}" type="slidenum">
              <a:rPr lang="en-US" smtClean="0"/>
              <a:t>‹#›</a:t>
            </a:fld>
            <a:endParaRPr lang="en-US"/>
          </a:p>
        </p:txBody>
      </p:sp>
    </p:spTree>
    <p:extLst>
      <p:ext uri="{BB962C8B-B14F-4D97-AF65-F5344CB8AC3E}">
        <p14:creationId xmlns:p14="http://schemas.microsoft.com/office/powerpoint/2010/main" val="29389994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6007" cy="342900"/>
          </a:xfrm>
          <a:prstGeom prst="rect">
            <a:avLst/>
          </a:prstGeom>
        </p:spPr>
        <p:txBody>
          <a:bodyPr vert="horz" lIns="91440" tIns="45720" rIns="91440" bIns="45720" rtlCol="0"/>
          <a:lstStyle>
            <a:lvl1pPr algn="l" fontAlgn="auto">
              <a:spcBef>
                <a:spcPts val="0"/>
              </a:spcBef>
              <a:spcAft>
                <a:spcPts val="0"/>
              </a:spcAft>
              <a:defRPr sz="1200" smtClean="0">
                <a:latin typeface="+mn-lt"/>
                <a:cs typeface="+mn-cs"/>
              </a:defRPr>
            </a:lvl1pPr>
          </a:lstStyle>
          <a:p>
            <a:pPr>
              <a:defRPr/>
            </a:pPr>
            <a:endParaRPr lang="en-US"/>
          </a:p>
        </p:txBody>
      </p:sp>
      <p:sp>
        <p:nvSpPr>
          <p:cNvPr id="3" name="Date Placeholder 2"/>
          <p:cNvSpPr>
            <a:spLocks noGrp="1"/>
          </p:cNvSpPr>
          <p:nvPr>
            <p:ph type="dt" idx="1"/>
          </p:nvPr>
        </p:nvSpPr>
        <p:spPr>
          <a:xfrm>
            <a:off x="5275701" y="0"/>
            <a:ext cx="4036007" cy="3429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EEC83740-A9DA-4488-AC05-01DBB569A789}" type="datetimeFigureOut">
              <a:rPr lang="en-US"/>
              <a:pPr>
                <a:defRPr/>
              </a:pPr>
              <a:t>11/1/2017</a:t>
            </a:fld>
            <a:endParaRPr lang="en-US"/>
          </a:p>
        </p:txBody>
      </p:sp>
      <p:sp>
        <p:nvSpPr>
          <p:cNvPr id="4" name="Slide Image Placeholder 3"/>
          <p:cNvSpPr>
            <a:spLocks noGrp="1" noRot="1" noChangeAspect="1"/>
          </p:cNvSpPr>
          <p:nvPr>
            <p:ph type="sldImg" idx="2"/>
          </p:nvPr>
        </p:nvSpPr>
        <p:spPr>
          <a:xfrm>
            <a:off x="2941638" y="514350"/>
            <a:ext cx="3430587" cy="257175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931387" y="3257550"/>
            <a:ext cx="7451090" cy="30861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6513910"/>
            <a:ext cx="4036007" cy="342900"/>
          </a:xfrm>
          <a:prstGeom prst="rect">
            <a:avLst/>
          </a:prstGeom>
        </p:spPr>
        <p:txBody>
          <a:bodyPr vert="horz" lIns="91440" tIns="45720" rIns="91440" bIns="45720" rtlCol="0" anchor="b"/>
          <a:lstStyle>
            <a:lvl1pPr algn="l" fontAlgn="auto">
              <a:spcBef>
                <a:spcPts val="0"/>
              </a:spcBef>
              <a:spcAft>
                <a:spcPts val="0"/>
              </a:spcAft>
              <a:defRPr sz="1200" smtClean="0">
                <a:latin typeface="+mn-lt"/>
                <a:cs typeface="+mn-cs"/>
              </a:defRPr>
            </a:lvl1pPr>
          </a:lstStyle>
          <a:p>
            <a:pPr>
              <a:defRPr/>
            </a:pPr>
            <a:endParaRPr lang="en-US"/>
          </a:p>
        </p:txBody>
      </p:sp>
      <p:sp>
        <p:nvSpPr>
          <p:cNvPr id="7" name="Slide Number Placeholder 6"/>
          <p:cNvSpPr>
            <a:spLocks noGrp="1"/>
          </p:cNvSpPr>
          <p:nvPr>
            <p:ph type="sldNum" sz="quarter" idx="5"/>
          </p:nvPr>
        </p:nvSpPr>
        <p:spPr>
          <a:xfrm>
            <a:off x="5275701" y="6513910"/>
            <a:ext cx="4036007" cy="3429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A7C3CD44-FD26-410D-8BD1-7B195F1B45D6}" type="slidenum">
              <a:rPr lang="en-US" altLang="en-US"/>
              <a:pPr/>
              <a:t>‹#›</a:t>
            </a:fld>
            <a:endParaRPr lang="en-US" altLang="en-US"/>
          </a:p>
        </p:txBody>
      </p:sp>
    </p:spTree>
    <p:extLst>
      <p:ext uri="{BB962C8B-B14F-4D97-AF65-F5344CB8AC3E}">
        <p14:creationId xmlns:p14="http://schemas.microsoft.com/office/powerpoint/2010/main" val="174809853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dirty="0" smtClean="0"/>
              <a:t>Connecting library users with resources remains a core role for librarians. The continuing expansion of electronic resources in library collections, increasing variety of acquisitions models, open access resources, and interconnected services offer new challenges and opportunities for technical services staff. Trexler Library staff have been using OCLC WorldShare Management Services (WMS) and WMS Discovery since 2015. How has this impacted what we surface for our users and claim as part of our collections? Are we able to present all resources to our users and meet them where they are? Can we manage paid resources to maximize use of our budget and be mindful of the future? This presentation will review Trexler Library’s approach to discovery, the changing role of the technical resources unit, and our experience using an ILS in a cooperative environment.</a:t>
            </a:r>
            <a:endParaRPr lang="en-US" altLang="en-US" dirty="0" smtClean="0"/>
          </a:p>
          <a:p>
            <a:pPr>
              <a:spcBef>
                <a:spcPct val="0"/>
              </a:spcBef>
            </a:pPr>
            <a:endParaRPr lang="en-US" altLang="en-US" dirty="0" smtClean="0"/>
          </a:p>
          <a:p>
            <a:pPr>
              <a:spcBef>
                <a:spcPct val="0"/>
              </a:spcBef>
            </a:pPr>
            <a:endParaRPr lang="en-US" altLang="en-US" dirty="0" smtClean="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41A751E4-854A-4C46-B2D5-9D1EB5A0109E}" type="slidenum">
              <a:rPr lang="en-US" altLang="en-US"/>
              <a:pPr/>
              <a:t>1</a:t>
            </a:fld>
            <a:endParaRPr lang="en-US" altLang="en-US"/>
          </a:p>
        </p:txBody>
      </p:sp>
    </p:spTree>
    <p:extLst>
      <p:ext uri="{BB962C8B-B14F-4D97-AF65-F5344CB8AC3E}">
        <p14:creationId xmlns:p14="http://schemas.microsoft.com/office/powerpoint/2010/main" val="3410147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C3CD44-FD26-410D-8BD1-7B195F1B45D6}" type="slidenum">
              <a:rPr lang="en-US" altLang="en-US" smtClean="0"/>
              <a:pPr/>
              <a:t>2</a:t>
            </a:fld>
            <a:endParaRPr lang="en-US" altLang="en-US"/>
          </a:p>
        </p:txBody>
      </p:sp>
    </p:spTree>
    <p:extLst>
      <p:ext uri="{BB962C8B-B14F-4D97-AF65-F5344CB8AC3E}">
        <p14:creationId xmlns:p14="http://schemas.microsoft.com/office/powerpoint/2010/main" val="3293873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Library</a:t>
            </a:r>
            <a:r>
              <a:rPr lang="en-US" baseline="0" dirty="0" smtClean="0"/>
              <a:t> management s</a:t>
            </a:r>
            <a:r>
              <a:rPr lang="en-US" dirty="0" smtClean="0"/>
              <a:t>ystem upgrades about 10 years apart.</a:t>
            </a:r>
            <a:r>
              <a:rPr lang="en-US" baseline="0" dirty="0" smtClean="0"/>
              <a:t> Search/Discovery much quicker development path. 3 systems in 7 years – federated search –&gt; WCL/Millennium: discovery (central index), still have separate catalog/ILS -&gt; WMS/WSD discovery integrated with catalog, circulation, acquisitions, ER management </a:t>
            </a:r>
            <a:endParaRPr lang="en-US" dirty="0"/>
          </a:p>
        </p:txBody>
      </p:sp>
      <p:sp>
        <p:nvSpPr>
          <p:cNvPr id="4" name="Slide Number Placeholder 3"/>
          <p:cNvSpPr>
            <a:spLocks noGrp="1"/>
          </p:cNvSpPr>
          <p:nvPr>
            <p:ph type="sldNum" sz="quarter" idx="10"/>
          </p:nvPr>
        </p:nvSpPr>
        <p:spPr/>
        <p:txBody>
          <a:bodyPr/>
          <a:lstStyle/>
          <a:p>
            <a:fld id="{A7C3CD44-FD26-410D-8BD1-7B195F1B45D6}" type="slidenum">
              <a:rPr lang="en-US" altLang="en-US" smtClean="0"/>
              <a:pPr/>
              <a:t>6</a:t>
            </a:fld>
            <a:endParaRPr lang="en-US" altLang="en-US"/>
          </a:p>
        </p:txBody>
      </p:sp>
    </p:spTree>
    <p:extLst>
      <p:ext uri="{BB962C8B-B14F-4D97-AF65-F5344CB8AC3E}">
        <p14:creationId xmlns:p14="http://schemas.microsoft.com/office/powerpoint/2010/main" val="2817195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51D59D-7122-4010-B428-D6457A28F394}" type="slidenum">
              <a:rPr lang="en-US" smtClean="0"/>
              <a:pPr/>
              <a:t>10</a:t>
            </a:fld>
            <a:endParaRPr lang="en-US"/>
          </a:p>
        </p:txBody>
      </p:sp>
    </p:spTree>
    <p:extLst>
      <p:ext uri="{BB962C8B-B14F-4D97-AF65-F5344CB8AC3E}">
        <p14:creationId xmlns:p14="http://schemas.microsoft.com/office/powerpoint/2010/main" val="467338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FE0C8FD-3335-4F69-BE6F-FA4BF6E01259}" type="datetimeFigureOut">
              <a:rPr lang="en-US"/>
              <a:pPr>
                <a:defRPr/>
              </a:pPr>
              <a:t>11/1/2017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B1AFEC1-E1FB-4E76-B9DD-EEA9A40F39B3}" type="slidenum">
              <a:rPr lang="en-US" altLang="en-US"/>
              <a:pPr/>
              <a:t>‹#›</a:t>
            </a:fld>
            <a:endParaRPr lang="en-US" altLang="en-US"/>
          </a:p>
        </p:txBody>
      </p:sp>
    </p:spTree>
    <p:extLst>
      <p:ext uri="{BB962C8B-B14F-4D97-AF65-F5344CB8AC3E}">
        <p14:creationId xmlns:p14="http://schemas.microsoft.com/office/powerpoint/2010/main" val="1272802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EC7A0FA-370D-41CD-A73D-AC4024CC9370}" type="datetimeFigureOut">
              <a:rPr lang="en-US"/>
              <a:pPr>
                <a:defRPr/>
              </a:pPr>
              <a:t>11/1/2017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EF1E78A-9CA3-4EA1-9609-B253467E2BE0}" type="slidenum">
              <a:rPr lang="en-US" altLang="en-US"/>
              <a:pPr/>
              <a:t>‹#›</a:t>
            </a:fld>
            <a:endParaRPr lang="en-US" altLang="en-US"/>
          </a:p>
        </p:txBody>
      </p:sp>
    </p:spTree>
    <p:extLst>
      <p:ext uri="{BB962C8B-B14F-4D97-AF65-F5344CB8AC3E}">
        <p14:creationId xmlns:p14="http://schemas.microsoft.com/office/powerpoint/2010/main" val="94827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297C5AB-1B22-486A-8AE7-F2B602CFA981}" type="datetimeFigureOut">
              <a:rPr lang="en-US"/>
              <a:pPr>
                <a:defRPr/>
              </a:pPr>
              <a:t>11/1/2017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F4C20E7-C6C6-4782-8290-CA818E9579B2}" type="slidenum">
              <a:rPr lang="en-US" altLang="en-US"/>
              <a:pPr/>
              <a:t>‹#›</a:t>
            </a:fld>
            <a:endParaRPr lang="en-US" altLang="en-US"/>
          </a:p>
        </p:txBody>
      </p:sp>
    </p:spTree>
    <p:extLst>
      <p:ext uri="{BB962C8B-B14F-4D97-AF65-F5344CB8AC3E}">
        <p14:creationId xmlns:p14="http://schemas.microsoft.com/office/powerpoint/2010/main" val="1597643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03B24F6-E776-4939-B525-4A5FC3A360B9}" type="datetimeFigureOut">
              <a:rPr lang="en-US"/>
              <a:pPr>
                <a:defRPr/>
              </a:pPr>
              <a:t>11/1/2017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5E41457-6BAE-4E58-B2D4-56CAB9CA4E16}" type="slidenum">
              <a:rPr lang="en-US" altLang="en-US"/>
              <a:pPr/>
              <a:t>‹#›</a:t>
            </a:fld>
            <a:endParaRPr lang="en-US" altLang="en-US"/>
          </a:p>
        </p:txBody>
      </p:sp>
    </p:spTree>
    <p:extLst>
      <p:ext uri="{BB962C8B-B14F-4D97-AF65-F5344CB8AC3E}">
        <p14:creationId xmlns:p14="http://schemas.microsoft.com/office/powerpoint/2010/main" val="4038960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23FE387-45C2-42CF-95AA-AE0D3E666BA4}" type="datetimeFigureOut">
              <a:rPr lang="en-US"/>
              <a:pPr>
                <a:defRPr/>
              </a:pPr>
              <a:t>11/1/2017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105035B-BCE4-4072-AF72-27182686CC29}" type="slidenum">
              <a:rPr lang="en-US" altLang="en-US"/>
              <a:pPr/>
              <a:t>‹#›</a:t>
            </a:fld>
            <a:endParaRPr lang="en-US" altLang="en-US"/>
          </a:p>
        </p:txBody>
      </p:sp>
    </p:spTree>
    <p:extLst>
      <p:ext uri="{BB962C8B-B14F-4D97-AF65-F5344CB8AC3E}">
        <p14:creationId xmlns:p14="http://schemas.microsoft.com/office/powerpoint/2010/main" val="908968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C2D300C-DD33-44E5-90BA-ED41834300A7}" type="datetimeFigureOut">
              <a:rPr lang="en-US"/>
              <a:pPr>
                <a:defRPr/>
              </a:pPr>
              <a:t>11/1/2017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4F95515-1544-4652-B096-3713A36DAA36}" type="slidenum">
              <a:rPr lang="en-US" altLang="en-US"/>
              <a:pPr/>
              <a:t>‹#›</a:t>
            </a:fld>
            <a:endParaRPr lang="en-US" altLang="en-US"/>
          </a:p>
        </p:txBody>
      </p:sp>
    </p:spTree>
    <p:extLst>
      <p:ext uri="{BB962C8B-B14F-4D97-AF65-F5344CB8AC3E}">
        <p14:creationId xmlns:p14="http://schemas.microsoft.com/office/powerpoint/2010/main" val="225942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DD596F1-23C4-43E2-8529-ACD360EBE7F4}" type="datetimeFigureOut">
              <a:rPr lang="en-US"/>
              <a:pPr>
                <a:defRPr/>
              </a:pPr>
              <a:t>11/1/2017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C6F3A40C-5D29-4B17-804A-8B84A5211875}" type="slidenum">
              <a:rPr lang="en-US" altLang="en-US"/>
              <a:pPr/>
              <a:t>‹#›</a:t>
            </a:fld>
            <a:endParaRPr lang="en-US" altLang="en-US"/>
          </a:p>
        </p:txBody>
      </p:sp>
    </p:spTree>
    <p:extLst>
      <p:ext uri="{BB962C8B-B14F-4D97-AF65-F5344CB8AC3E}">
        <p14:creationId xmlns:p14="http://schemas.microsoft.com/office/powerpoint/2010/main" val="3974235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356B303-6EC9-4269-A77E-10AB75BD81F2}" type="datetimeFigureOut">
              <a:rPr lang="en-US"/>
              <a:pPr>
                <a:defRPr/>
              </a:pPr>
              <a:t>11/1/2017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075E06F2-5731-42CA-9488-208C01CE0473}" type="slidenum">
              <a:rPr lang="en-US" altLang="en-US"/>
              <a:pPr/>
              <a:t>‹#›</a:t>
            </a:fld>
            <a:endParaRPr lang="en-US" altLang="en-US"/>
          </a:p>
        </p:txBody>
      </p:sp>
    </p:spTree>
    <p:extLst>
      <p:ext uri="{BB962C8B-B14F-4D97-AF65-F5344CB8AC3E}">
        <p14:creationId xmlns:p14="http://schemas.microsoft.com/office/powerpoint/2010/main" val="1377566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181C139-F4D9-41B7-BBF2-32683B62ED63}" type="datetimeFigureOut">
              <a:rPr lang="en-US"/>
              <a:pPr>
                <a:defRPr/>
              </a:pPr>
              <a:t>11/1/2017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EF115B1F-88B4-46C8-A877-CEA8D2F2A81A}" type="slidenum">
              <a:rPr lang="en-US" altLang="en-US"/>
              <a:pPr/>
              <a:t>‹#›</a:t>
            </a:fld>
            <a:endParaRPr lang="en-US" altLang="en-US"/>
          </a:p>
        </p:txBody>
      </p:sp>
    </p:spTree>
    <p:extLst>
      <p:ext uri="{BB962C8B-B14F-4D97-AF65-F5344CB8AC3E}">
        <p14:creationId xmlns:p14="http://schemas.microsoft.com/office/powerpoint/2010/main" val="2219974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E0C8116-20E0-4036-AFD5-5F88C700ED34}" type="datetimeFigureOut">
              <a:rPr lang="en-US"/>
              <a:pPr>
                <a:defRPr/>
              </a:pPr>
              <a:t>11/1/2017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4B9278A-31B3-418B-BF08-AE31416F3CC7}" type="slidenum">
              <a:rPr lang="en-US" altLang="en-US"/>
              <a:pPr/>
              <a:t>‹#›</a:t>
            </a:fld>
            <a:endParaRPr lang="en-US" altLang="en-US"/>
          </a:p>
        </p:txBody>
      </p:sp>
    </p:spTree>
    <p:extLst>
      <p:ext uri="{BB962C8B-B14F-4D97-AF65-F5344CB8AC3E}">
        <p14:creationId xmlns:p14="http://schemas.microsoft.com/office/powerpoint/2010/main" val="915989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5A50F71-5AF0-4A9B-A041-36072EA6B2CD}" type="datetimeFigureOut">
              <a:rPr lang="en-US"/>
              <a:pPr>
                <a:defRPr/>
              </a:pPr>
              <a:t>11/1/2017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369ACE4-68BE-43EE-8BFA-3DEEBF4B1496}" type="slidenum">
              <a:rPr lang="en-US" altLang="en-US"/>
              <a:pPr/>
              <a:t>‹#›</a:t>
            </a:fld>
            <a:endParaRPr lang="en-US" altLang="en-US"/>
          </a:p>
        </p:txBody>
      </p:sp>
    </p:spTree>
    <p:extLst>
      <p:ext uri="{BB962C8B-B14F-4D97-AF65-F5344CB8AC3E}">
        <p14:creationId xmlns:p14="http://schemas.microsoft.com/office/powerpoint/2010/main" val="3302556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A7A8F463-7F88-4FDC-AED9-3EBF3866D672}" type="datetimeFigureOut">
              <a:rPr lang="en-US"/>
              <a:pPr>
                <a:defRPr/>
              </a:pPr>
              <a:t>11/1/2017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AFE7D229-4B4B-484B-BD67-7BA6FC0A345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bit.ly/2xS8lu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hyperlink" Target="mailto:pennylochner@muhlenberg.ed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normAutofit fontScale="90000"/>
          </a:bodyPr>
          <a:lstStyle/>
          <a:p>
            <a:pPr fontAlgn="auto">
              <a:spcAft>
                <a:spcPts val="0"/>
              </a:spcAft>
              <a:defRPr/>
            </a:pPr>
            <a:r>
              <a:rPr lang="en-US" b="1" dirty="0" smtClean="0"/>
              <a:t>What Should an ILS Do When Everything Continues to Change?</a:t>
            </a:r>
            <a:endParaRPr lang="en-US" dirty="0" smtClean="0"/>
          </a:p>
        </p:txBody>
      </p:sp>
      <p:sp>
        <p:nvSpPr>
          <p:cNvPr id="3" name="Subtitle 2"/>
          <p:cNvSpPr>
            <a:spLocks noGrp="1"/>
          </p:cNvSpPr>
          <p:nvPr>
            <p:ph type="subTitle" idx="1"/>
          </p:nvPr>
        </p:nvSpPr>
        <p:spPr/>
        <p:txBody>
          <a:bodyPr rtlCol="0">
            <a:normAutofit fontScale="77500" lnSpcReduction="20000"/>
          </a:bodyPr>
          <a:lstStyle/>
          <a:p>
            <a:pPr fontAlgn="auto">
              <a:spcAft>
                <a:spcPts val="0"/>
              </a:spcAft>
              <a:defRPr/>
            </a:pPr>
            <a:r>
              <a:rPr lang="en-US" sz="2000" b="1" dirty="0" smtClean="0"/>
              <a:t>Penny Lochner, Muhlenberg College</a:t>
            </a:r>
          </a:p>
          <a:p>
            <a:pPr fontAlgn="auto">
              <a:spcAft>
                <a:spcPts val="0"/>
              </a:spcAft>
              <a:defRPr/>
            </a:pPr>
            <a:endParaRPr lang="en-US" sz="2000" b="1" dirty="0" smtClean="0"/>
          </a:p>
          <a:p>
            <a:pPr fontAlgn="auto">
              <a:spcAft>
                <a:spcPts val="0"/>
              </a:spcAft>
              <a:defRPr/>
            </a:pPr>
            <a:endParaRPr lang="en-US" sz="2000" b="1" dirty="0" smtClean="0"/>
          </a:p>
          <a:p>
            <a:pPr fontAlgn="auto">
              <a:spcAft>
                <a:spcPts val="0"/>
              </a:spcAft>
              <a:defRPr/>
            </a:pPr>
            <a:r>
              <a:rPr lang="en-US" sz="2000" b="1" dirty="0" smtClean="0"/>
              <a:t>2017 Annual Meeting</a:t>
            </a:r>
          </a:p>
          <a:p>
            <a:pPr fontAlgn="auto">
              <a:spcAft>
                <a:spcPts val="0"/>
              </a:spcAft>
              <a:defRPr/>
            </a:pPr>
            <a:r>
              <a:rPr lang="en-US" sz="2000" b="1" dirty="0" smtClean="0"/>
              <a:t>Potomac </a:t>
            </a:r>
            <a:r>
              <a:rPr lang="en-US" sz="2000" b="1" dirty="0"/>
              <a:t>Technical Processing Librarians</a:t>
            </a:r>
          </a:p>
          <a:p>
            <a:pPr fontAlgn="auto">
              <a:spcAft>
                <a:spcPts val="0"/>
              </a:spcAft>
              <a:defRPr/>
            </a:pPr>
            <a:r>
              <a:rPr lang="en-US" sz="2000" b="1" dirty="0" smtClean="0"/>
              <a:t>Discovery &amp; The </a:t>
            </a:r>
            <a:r>
              <a:rPr lang="en-US" sz="2000" b="1" i="1" dirty="0" smtClean="0"/>
              <a:t>Now</a:t>
            </a:r>
            <a:r>
              <a:rPr lang="en-US" sz="2000" b="1" dirty="0" smtClean="0"/>
              <a:t> Generation ILS:</a:t>
            </a:r>
            <a:br>
              <a:rPr lang="en-US" sz="2000" b="1" dirty="0" smtClean="0"/>
            </a:br>
            <a:r>
              <a:rPr lang="en-US" sz="2000" b="1" dirty="0" smtClean="0"/>
              <a:t>The Next Generation Is Here!</a:t>
            </a:r>
            <a:endParaRPr lang="en-US" sz="2000" dirty="0" smtClean="0"/>
          </a:p>
        </p:txBody>
      </p:sp>
      <p:pic>
        <p:nvPicPr>
          <p:cNvPr id="4"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5924550"/>
            <a:ext cx="2819400" cy="655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Improvements Desired in a </a:t>
            </a:r>
            <a:br>
              <a:rPr lang="en-US" dirty="0" smtClean="0"/>
            </a:br>
            <a:r>
              <a:rPr lang="en-US" dirty="0" smtClean="0"/>
              <a:t>New System</a:t>
            </a:r>
            <a:endParaRPr lang="en-US" dirty="0"/>
          </a:p>
        </p:txBody>
      </p:sp>
      <p:sp>
        <p:nvSpPr>
          <p:cNvPr id="9" name="Content Placeholder 8"/>
          <p:cNvSpPr>
            <a:spLocks noGrp="1"/>
          </p:cNvSpPr>
          <p:nvPr>
            <p:ph idx="1"/>
          </p:nvPr>
        </p:nvSpPr>
        <p:spPr/>
        <p:txBody>
          <a:bodyPr>
            <a:normAutofit fontScale="85000" lnSpcReduction="10000"/>
          </a:bodyPr>
          <a:lstStyle/>
          <a:p>
            <a:r>
              <a:rPr lang="en-US" dirty="0"/>
              <a:t>Comprehensive user discovery experience</a:t>
            </a:r>
          </a:p>
          <a:p>
            <a:r>
              <a:rPr lang="en-US" dirty="0" smtClean="0"/>
              <a:t>More efficient record management with reduced redundancy in data entry</a:t>
            </a:r>
          </a:p>
          <a:p>
            <a:r>
              <a:rPr lang="en-US" dirty="0" smtClean="0"/>
              <a:t>Electronic resource management for collections, databases and licenses integrated within the acquisition and resource maintenance workflow</a:t>
            </a:r>
          </a:p>
          <a:p>
            <a:r>
              <a:rPr lang="en-US" dirty="0" smtClean="0"/>
              <a:t>Open platform that </a:t>
            </a:r>
            <a:r>
              <a:rPr lang="en-US" dirty="0"/>
              <a:t>supports </a:t>
            </a:r>
            <a:r>
              <a:rPr lang="en-US" dirty="0" smtClean="0"/>
              <a:t>APIs and cooperative development among user community</a:t>
            </a:r>
          </a:p>
          <a:p>
            <a:r>
              <a:rPr lang="en-US" dirty="0" smtClean="0"/>
              <a:t>Free up staff time for other projects</a:t>
            </a:r>
          </a:p>
          <a:p>
            <a:r>
              <a:rPr lang="en-US" dirty="0" smtClean="0"/>
              <a:t>Manageable cost</a:t>
            </a:r>
          </a:p>
          <a:p>
            <a:endParaRPr lang="en-US" dirty="0"/>
          </a:p>
        </p:txBody>
      </p:sp>
    </p:spTree>
    <p:extLst>
      <p:ext uri="{BB962C8B-B14F-4D97-AF65-F5344CB8AC3E}">
        <p14:creationId xmlns:p14="http://schemas.microsoft.com/office/powerpoint/2010/main" val="2378186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Technology at Work</a:t>
            </a:r>
            <a:endParaRPr lang="en-US" dirty="0"/>
          </a:p>
        </p:txBody>
      </p:sp>
      <p:sp>
        <p:nvSpPr>
          <p:cNvPr id="3" name="Content Placeholder 2"/>
          <p:cNvSpPr>
            <a:spLocks noGrp="1"/>
          </p:cNvSpPr>
          <p:nvPr>
            <p:ph idx="1"/>
          </p:nvPr>
        </p:nvSpPr>
        <p:spPr>
          <a:xfrm>
            <a:off x="1295400" y="1676400"/>
            <a:ext cx="6934200" cy="3810000"/>
          </a:xfrm>
        </p:spPr>
        <p:txBody>
          <a:bodyPr/>
          <a:lstStyle/>
          <a:p>
            <a:pPr marL="0" indent="0">
              <a:buNone/>
            </a:pPr>
            <a:r>
              <a:rPr lang="en-US" dirty="0" smtClean="0"/>
              <a:t>Each phase </a:t>
            </a:r>
            <a:r>
              <a:rPr lang="en-US" dirty="0"/>
              <a:t>of libraries brings new operational tasks </a:t>
            </a:r>
            <a:r>
              <a:rPr lang="en-US" dirty="0" smtClean="0"/>
              <a:t>that benefit </a:t>
            </a:r>
            <a:r>
              <a:rPr lang="en-US" dirty="0"/>
              <a:t>from technology, leading to new products </a:t>
            </a:r>
            <a:r>
              <a:rPr lang="en-US" dirty="0" smtClean="0"/>
              <a:t>to meet </a:t>
            </a:r>
            <a:r>
              <a:rPr lang="en-US" dirty="0"/>
              <a:t>those needs</a:t>
            </a:r>
            <a:r>
              <a:rPr lang="en-US" dirty="0" smtClean="0"/>
              <a:t>.</a:t>
            </a:r>
          </a:p>
          <a:p>
            <a:pPr marL="400050" lvl="1" indent="0">
              <a:buNone/>
            </a:pPr>
            <a:r>
              <a:rPr lang="en-US" dirty="0"/>
              <a:t>--Marshall Breeding in </a:t>
            </a:r>
            <a:r>
              <a:rPr lang="en-US" i="1" dirty="0"/>
              <a:t>Library Services Platforms: A Maturing Genre of Products</a:t>
            </a:r>
            <a:endParaRPr lang="en-US" dirty="0"/>
          </a:p>
        </p:txBody>
      </p:sp>
    </p:spTree>
    <p:extLst>
      <p:ext uri="{BB962C8B-B14F-4D97-AF65-F5344CB8AC3E}">
        <p14:creationId xmlns:p14="http://schemas.microsoft.com/office/powerpoint/2010/main" val="2599073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Connecting Library Users with Resources</a:t>
            </a:r>
            <a:endParaRPr lang="en-US" dirty="0"/>
          </a:p>
        </p:txBody>
      </p:sp>
      <p:sp>
        <p:nvSpPr>
          <p:cNvPr id="3" name="Content Placeholder 2"/>
          <p:cNvSpPr>
            <a:spLocks noGrp="1"/>
          </p:cNvSpPr>
          <p:nvPr>
            <p:ph idx="1"/>
          </p:nvPr>
        </p:nvSpPr>
        <p:spPr/>
        <p:txBody>
          <a:bodyPr/>
          <a:lstStyle/>
          <a:p>
            <a:pPr marL="0" indent="0">
              <a:buNone/>
            </a:pPr>
            <a:r>
              <a:rPr lang="en-US" sz="2400" dirty="0" smtClean="0"/>
              <a:t>Starting with WorldCat Local  (maintained separate catalog)</a:t>
            </a:r>
          </a:p>
          <a:p>
            <a:r>
              <a:rPr lang="en-US" sz="2400" dirty="0" smtClean="0"/>
              <a:t>Search includes current OCLC records, subject headings, and authorities.</a:t>
            </a:r>
          </a:p>
          <a:p>
            <a:r>
              <a:rPr lang="en-US" sz="2400" dirty="0" smtClean="0"/>
              <a:t>Direct access to articles/chapters in addition to traditional bibliographic level access.</a:t>
            </a:r>
          </a:p>
          <a:p>
            <a:r>
              <a:rPr lang="en-US" sz="2400" dirty="0" smtClean="0"/>
              <a:t>Faceted search results refinement.</a:t>
            </a:r>
          </a:p>
          <a:p>
            <a:r>
              <a:rPr lang="en-US" sz="2400" dirty="0" smtClean="0"/>
              <a:t>Labels that use common terms.</a:t>
            </a:r>
          </a:p>
          <a:p>
            <a:r>
              <a:rPr lang="en-US" sz="2400" dirty="0" smtClean="0"/>
              <a:t>Linked data brings together information from </a:t>
            </a:r>
            <a:r>
              <a:rPr lang="en-US" sz="2400" dirty="0" err="1" smtClean="0"/>
              <a:t>WorldCat</a:t>
            </a:r>
            <a:r>
              <a:rPr lang="en-US" sz="2400" dirty="0" smtClean="0"/>
              <a:t>, KB, and central index.</a:t>
            </a:r>
          </a:p>
          <a:p>
            <a:r>
              <a:rPr lang="en-US" sz="2400" dirty="0" smtClean="0"/>
              <a:t>For items not held, alternate access offered.</a:t>
            </a:r>
          </a:p>
          <a:p>
            <a:r>
              <a:rPr lang="en-US" sz="2400" dirty="0" smtClean="0"/>
              <a:t>Did not include all holdings.</a:t>
            </a:r>
            <a:endParaRPr lang="en-US" dirty="0" smtClean="0"/>
          </a:p>
          <a:p>
            <a:pPr lvl="1"/>
            <a:endParaRPr lang="en-US" dirty="0" smtClean="0"/>
          </a:p>
          <a:p>
            <a:endParaRPr lang="en-US" dirty="0"/>
          </a:p>
        </p:txBody>
      </p:sp>
    </p:spTree>
    <p:extLst>
      <p:ext uri="{BB962C8B-B14F-4D97-AF65-F5344CB8AC3E}">
        <p14:creationId xmlns:p14="http://schemas.microsoft.com/office/powerpoint/2010/main" val="21223111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Moving to WorldShare Discovery</a:t>
            </a:r>
            <a:br>
              <a:rPr lang="en-US" dirty="0" smtClean="0"/>
            </a:br>
            <a:r>
              <a:rPr lang="en-US" dirty="0" smtClean="0"/>
              <a:t>(Encompass Search)</a:t>
            </a:r>
            <a:endParaRPr lang="en-US" dirty="0"/>
          </a:p>
        </p:txBody>
      </p:sp>
      <p:sp>
        <p:nvSpPr>
          <p:cNvPr id="3" name="Content Placeholder 2"/>
          <p:cNvSpPr>
            <a:spLocks noGrp="1"/>
          </p:cNvSpPr>
          <p:nvPr>
            <p:ph idx="1"/>
          </p:nvPr>
        </p:nvSpPr>
        <p:spPr/>
        <p:txBody>
          <a:bodyPr/>
          <a:lstStyle/>
          <a:p>
            <a:r>
              <a:rPr lang="en-US" dirty="0" smtClean="0"/>
              <a:t>Single search with all resources &amp; formats </a:t>
            </a:r>
            <a:r>
              <a:rPr lang="en-US" dirty="0"/>
              <a:t>included </a:t>
            </a:r>
          </a:p>
          <a:p>
            <a:r>
              <a:rPr lang="en-US" dirty="0" smtClean="0"/>
              <a:t>Focus </a:t>
            </a:r>
            <a:r>
              <a:rPr lang="en-US" dirty="0"/>
              <a:t>groups on </a:t>
            </a:r>
            <a:r>
              <a:rPr lang="en-US" dirty="0" smtClean="0"/>
              <a:t>single search</a:t>
            </a:r>
            <a:endParaRPr lang="en-US" dirty="0"/>
          </a:p>
          <a:p>
            <a:r>
              <a:rPr lang="en-US" dirty="0" smtClean="0"/>
              <a:t>Added optional facets to library search box </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0188" y="3810000"/>
            <a:ext cx="5514272" cy="2307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3982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Encompass Search in Context</a:t>
            </a:r>
            <a:br>
              <a:rPr lang="en-US" dirty="0" smtClean="0"/>
            </a:br>
            <a:r>
              <a:rPr lang="en-US" sz="2800" dirty="0" smtClean="0"/>
              <a:t>http://trexler.muhlenberg.edu</a:t>
            </a:r>
            <a:endParaRPr lang="en-US" sz="2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76400"/>
            <a:ext cx="8538209" cy="3430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9457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Connecting Library Users with Resources</a:t>
            </a:r>
            <a:endParaRPr lang="en-US" dirty="0"/>
          </a:p>
        </p:txBody>
      </p:sp>
      <p:sp>
        <p:nvSpPr>
          <p:cNvPr id="3" name="Content Placeholder 2"/>
          <p:cNvSpPr>
            <a:spLocks noGrp="1"/>
          </p:cNvSpPr>
          <p:nvPr>
            <p:ph idx="1"/>
          </p:nvPr>
        </p:nvSpPr>
        <p:spPr>
          <a:xfrm>
            <a:off x="609600" y="1417638"/>
            <a:ext cx="8229600" cy="4525963"/>
          </a:xfrm>
        </p:spPr>
        <p:txBody>
          <a:bodyPr/>
          <a:lstStyle/>
          <a:p>
            <a:pPr marL="0" indent="0">
              <a:buNone/>
            </a:pPr>
            <a:r>
              <a:rPr lang="en-US" dirty="0" smtClean="0"/>
              <a:t>WMS+WSD discovery advantage</a:t>
            </a:r>
          </a:p>
          <a:p>
            <a:r>
              <a:rPr lang="en-US" sz="2400" dirty="0" smtClean="0"/>
              <a:t>Comprehensive inclusion of resources. Minimizes silos. Previously, over 120,000 eBooks and streaming media were not in the local catalog. Many mismatches between WCL + local holdings.</a:t>
            </a:r>
          </a:p>
          <a:p>
            <a:r>
              <a:rPr lang="en-US" sz="2400" dirty="0" smtClean="0"/>
              <a:t>Single set of OCLC records. No separate local catalog that is not reconciled with </a:t>
            </a:r>
            <a:r>
              <a:rPr lang="en-US" sz="2400" dirty="0" err="1" smtClean="0"/>
              <a:t>WorldCat</a:t>
            </a:r>
            <a:r>
              <a:rPr lang="en-US" sz="2400" dirty="0" smtClean="0"/>
              <a:t>.</a:t>
            </a:r>
          </a:p>
          <a:p>
            <a:r>
              <a:rPr lang="en-US" sz="2400" dirty="0" smtClean="0"/>
              <a:t>Multiple </a:t>
            </a:r>
            <a:r>
              <a:rPr lang="en-US" sz="2400" dirty="0"/>
              <a:t>formats combined in one search </a:t>
            </a:r>
            <a:r>
              <a:rPr lang="en-US" sz="2400" dirty="0" smtClean="0"/>
              <a:t>result.</a:t>
            </a:r>
          </a:p>
          <a:p>
            <a:r>
              <a:rPr lang="en-US" sz="2400" dirty="0"/>
              <a:t>Item location/status embedded in search </a:t>
            </a:r>
            <a:r>
              <a:rPr lang="en-US" sz="2400" dirty="0" smtClean="0"/>
              <a:t>result.</a:t>
            </a:r>
            <a:endParaRPr lang="en-US" sz="2400" dirty="0"/>
          </a:p>
          <a:p>
            <a:r>
              <a:rPr lang="en-US" sz="2400" dirty="0"/>
              <a:t>Acquisition order status </a:t>
            </a:r>
            <a:r>
              <a:rPr lang="en-US" sz="2400" dirty="0" smtClean="0"/>
              <a:t>displays on firm orders.</a:t>
            </a:r>
            <a:endParaRPr lang="en-US" sz="2400" dirty="0"/>
          </a:p>
          <a:p>
            <a:r>
              <a:rPr lang="en-US" sz="2400" dirty="0" smtClean="0"/>
              <a:t>Resource Sharing is integrated with Circ.</a:t>
            </a:r>
          </a:p>
          <a:p>
            <a:endParaRPr lang="en-US" dirty="0"/>
          </a:p>
          <a:p>
            <a:pPr lvl="1"/>
            <a:endParaRPr lang="en-US" dirty="0" smtClean="0"/>
          </a:p>
          <a:p>
            <a:endParaRPr lang="en-US" dirty="0"/>
          </a:p>
        </p:txBody>
      </p:sp>
    </p:spTree>
    <p:extLst>
      <p:ext uri="{BB962C8B-B14F-4D97-AF65-F5344CB8AC3E}">
        <p14:creationId xmlns:p14="http://schemas.microsoft.com/office/powerpoint/2010/main" val="24348956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Workflows</a:t>
            </a:r>
            <a:endParaRPr lang="en-US" dirty="0"/>
          </a:p>
        </p:txBody>
      </p:sp>
      <p:sp>
        <p:nvSpPr>
          <p:cNvPr id="4" name="Text Placeholder 3"/>
          <p:cNvSpPr>
            <a:spLocks noGrp="1"/>
          </p:cNvSpPr>
          <p:nvPr>
            <p:ph type="body" idx="1"/>
          </p:nvPr>
        </p:nvSpPr>
        <p:spPr>
          <a:xfrm>
            <a:off x="762000" y="2174371"/>
            <a:ext cx="4040188" cy="639762"/>
          </a:xfrm>
        </p:spPr>
        <p:txBody>
          <a:bodyPr/>
          <a:lstStyle/>
          <a:p>
            <a:r>
              <a:rPr lang="en-US" dirty="0"/>
              <a:t>Public </a:t>
            </a:r>
            <a:r>
              <a:rPr lang="en-US" dirty="0" smtClean="0"/>
              <a:t>Services</a:t>
            </a:r>
            <a:endParaRPr lang="en-US" dirty="0"/>
          </a:p>
        </p:txBody>
      </p:sp>
      <p:sp>
        <p:nvSpPr>
          <p:cNvPr id="3" name="Content Placeholder 2"/>
          <p:cNvSpPr>
            <a:spLocks noGrp="1"/>
          </p:cNvSpPr>
          <p:nvPr>
            <p:ph sz="half" idx="2"/>
          </p:nvPr>
        </p:nvSpPr>
        <p:spPr>
          <a:xfrm>
            <a:off x="762000" y="2944535"/>
            <a:ext cx="4040188" cy="2549525"/>
          </a:xfrm>
        </p:spPr>
        <p:txBody>
          <a:bodyPr/>
          <a:lstStyle/>
          <a:p>
            <a:r>
              <a:rPr lang="en-US" dirty="0" smtClean="0"/>
              <a:t>Circulation </a:t>
            </a:r>
          </a:p>
          <a:p>
            <a:r>
              <a:rPr lang="en-US" dirty="0" smtClean="0"/>
              <a:t>ILL/Resource Sharing</a:t>
            </a:r>
          </a:p>
          <a:p>
            <a:r>
              <a:rPr lang="en-US" dirty="0" smtClean="0"/>
              <a:t>Reserves</a:t>
            </a:r>
          </a:p>
        </p:txBody>
      </p:sp>
      <p:sp>
        <p:nvSpPr>
          <p:cNvPr id="5" name="Text Placeholder 4"/>
          <p:cNvSpPr>
            <a:spLocks noGrp="1"/>
          </p:cNvSpPr>
          <p:nvPr>
            <p:ph type="body" sz="quarter" idx="3"/>
          </p:nvPr>
        </p:nvSpPr>
        <p:spPr>
          <a:xfrm>
            <a:off x="4572000" y="2153558"/>
            <a:ext cx="4041775" cy="639762"/>
          </a:xfrm>
        </p:spPr>
        <p:txBody>
          <a:bodyPr/>
          <a:lstStyle/>
          <a:p>
            <a:r>
              <a:rPr lang="en-US" dirty="0" smtClean="0"/>
              <a:t>Technical Services</a:t>
            </a:r>
            <a:endParaRPr lang="en-US" dirty="0"/>
          </a:p>
        </p:txBody>
      </p:sp>
      <p:sp>
        <p:nvSpPr>
          <p:cNvPr id="6" name="Content Placeholder 5"/>
          <p:cNvSpPr>
            <a:spLocks noGrp="1"/>
          </p:cNvSpPr>
          <p:nvPr>
            <p:ph sz="quarter" idx="4"/>
          </p:nvPr>
        </p:nvSpPr>
        <p:spPr>
          <a:xfrm>
            <a:off x="4572000" y="2793320"/>
            <a:ext cx="4041775" cy="2549525"/>
          </a:xfrm>
        </p:spPr>
        <p:txBody>
          <a:bodyPr/>
          <a:lstStyle/>
          <a:p>
            <a:r>
              <a:rPr lang="en-US" dirty="0"/>
              <a:t>Acquisitions</a:t>
            </a:r>
          </a:p>
          <a:p>
            <a:r>
              <a:rPr lang="en-US" dirty="0"/>
              <a:t>Cataloging</a:t>
            </a:r>
          </a:p>
          <a:p>
            <a:r>
              <a:rPr lang="en-US" dirty="0" smtClean="0"/>
              <a:t>Serials </a:t>
            </a:r>
            <a:endParaRPr lang="en-US" dirty="0"/>
          </a:p>
          <a:p>
            <a:r>
              <a:rPr lang="en-US" dirty="0"/>
              <a:t>Government Documents</a:t>
            </a:r>
          </a:p>
          <a:p>
            <a:endParaRPr lang="en-US" dirty="0"/>
          </a:p>
        </p:txBody>
      </p:sp>
      <p:sp>
        <p:nvSpPr>
          <p:cNvPr id="7" name="TextBox 6"/>
          <p:cNvSpPr txBox="1"/>
          <p:nvPr/>
        </p:nvSpPr>
        <p:spPr>
          <a:xfrm>
            <a:off x="1181100" y="1337792"/>
            <a:ext cx="6515100" cy="523220"/>
          </a:xfrm>
          <a:prstGeom prst="rect">
            <a:avLst/>
          </a:prstGeom>
          <a:noFill/>
        </p:spPr>
        <p:txBody>
          <a:bodyPr wrap="square" rtlCol="0">
            <a:spAutoFit/>
          </a:bodyPr>
          <a:lstStyle/>
          <a:p>
            <a:r>
              <a:rPr lang="en-US" sz="2800" dirty="0"/>
              <a:t>Moving to WMS simplified most </a:t>
            </a:r>
            <a:r>
              <a:rPr lang="en-US" sz="2800" dirty="0" smtClean="0"/>
              <a:t>workflows</a:t>
            </a:r>
            <a:endParaRPr lang="en-US" sz="2800" dirty="0"/>
          </a:p>
        </p:txBody>
      </p:sp>
      <p:sp>
        <p:nvSpPr>
          <p:cNvPr id="8" name="TextBox 7"/>
          <p:cNvSpPr txBox="1"/>
          <p:nvPr/>
        </p:nvSpPr>
        <p:spPr>
          <a:xfrm>
            <a:off x="867228" y="4865791"/>
            <a:ext cx="7409543" cy="954107"/>
          </a:xfrm>
          <a:prstGeom prst="rect">
            <a:avLst/>
          </a:prstGeom>
          <a:noFill/>
        </p:spPr>
        <p:txBody>
          <a:bodyPr wrap="square" rtlCol="0">
            <a:spAutoFit/>
          </a:bodyPr>
          <a:lstStyle/>
          <a:p>
            <a:r>
              <a:rPr lang="en-US" sz="2800" dirty="0" smtClean="0"/>
              <a:t>Success depended on staff willingness to experiment with new possibilities.</a:t>
            </a:r>
            <a:endParaRPr lang="en-US" sz="2800" dirty="0"/>
          </a:p>
        </p:txBody>
      </p:sp>
    </p:spTree>
    <p:extLst>
      <p:ext uri="{BB962C8B-B14F-4D97-AF65-F5344CB8AC3E}">
        <p14:creationId xmlns:p14="http://schemas.microsoft.com/office/powerpoint/2010/main" val="15235027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Impacts on Collection Management Workflows</a:t>
            </a:r>
            <a:endParaRPr lang="en-US" dirty="0"/>
          </a:p>
        </p:txBody>
      </p:sp>
      <p:sp>
        <p:nvSpPr>
          <p:cNvPr id="3" name="Content Placeholder 2"/>
          <p:cNvSpPr>
            <a:spLocks noGrp="1"/>
          </p:cNvSpPr>
          <p:nvPr>
            <p:ph idx="1"/>
          </p:nvPr>
        </p:nvSpPr>
        <p:spPr/>
        <p:txBody>
          <a:bodyPr/>
          <a:lstStyle/>
          <a:p>
            <a:r>
              <a:rPr lang="en-US" sz="2400" dirty="0"/>
              <a:t>MARC record loading eliminated.</a:t>
            </a:r>
          </a:p>
          <a:p>
            <a:r>
              <a:rPr lang="en-US" sz="2400" dirty="0"/>
              <a:t>Acquisitions and </a:t>
            </a:r>
            <a:r>
              <a:rPr lang="en-US" sz="2400" dirty="0" smtClean="0"/>
              <a:t>cataloging </a:t>
            </a:r>
            <a:r>
              <a:rPr lang="en-US" sz="2400" dirty="0"/>
              <a:t>more interconnected.</a:t>
            </a:r>
          </a:p>
          <a:p>
            <a:r>
              <a:rPr lang="en-US" sz="2400" dirty="0" smtClean="0"/>
              <a:t>Need </a:t>
            </a:r>
            <a:r>
              <a:rPr lang="en-US" sz="2400" dirty="0"/>
              <a:t>to consider that </a:t>
            </a:r>
            <a:r>
              <a:rPr lang="en-US" sz="2400" dirty="0" smtClean="0"/>
              <a:t>bibliographic/KB </a:t>
            </a:r>
            <a:r>
              <a:rPr lang="en-US" sz="2400" dirty="0"/>
              <a:t>data is shared.</a:t>
            </a:r>
          </a:p>
          <a:p>
            <a:r>
              <a:rPr lang="en-US" sz="2400" dirty="0" smtClean="0"/>
              <a:t>All staff learned </a:t>
            </a:r>
            <a:r>
              <a:rPr lang="en-US" sz="2400" dirty="0"/>
              <a:t>to think about ER and physical resource organization </a:t>
            </a:r>
            <a:r>
              <a:rPr lang="en-US" sz="2400" dirty="0" smtClean="0"/>
              <a:t>separately. Facilitated by WMS structure. </a:t>
            </a:r>
          </a:p>
          <a:p>
            <a:r>
              <a:rPr lang="en-US" sz="2400" dirty="0" smtClean="0"/>
              <a:t>Using </a:t>
            </a:r>
            <a:r>
              <a:rPr lang="en-US" sz="2400" dirty="0"/>
              <a:t>knowledge base only for </a:t>
            </a:r>
            <a:r>
              <a:rPr lang="en-US" sz="2400" dirty="0" smtClean="0"/>
              <a:t>all electronic - no </a:t>
            </a:r>
            <a:r>
              <a:rPr lang="en-US" sz="2400" dirty="0"/>
              <a:t>LHRs. </a:t>
            </a:r>
            <a:endParaRPr lang="en-US" sz="2400" dirty="0" smtClean="0"/>
          </a:p>
          <a:p>
            <a:pPr lvl="1"/>
            <a:r>
              <a:rPr lang="en-US" sz="2000" dirty="0"/>
              <a:t>Increased </a:t>
            </a:r>
            <a:r>
              <a:rPr lang="en-US" sz="2000" dirty="0" smtClean="0"/>
              <a:t>work: vendor </a:t>
            </a:r>
            <a:r>
              <a:rPr lang="en-US" sz="2000" dirty="0"/>
              <a:t>supplied data, and updating. </a:t>
            </a:r>
            <a:endParaRPr lang="en-US" sz="2000" dirty="0" smtClean="0"/>
          </a:p>
          <a:p>
            <a:r>
              <a:rPr lang="en-US" sz="2400" dirty="0"/>
              <a:t>We are part of a collaborative </a:t>
            </a:r>
            <a:r>
              <a:rPr lang="en-US" sz="2400" dirty="0" smtClean="0"/>
              <a:t>effort.</a:t>
            </a:r>
            <a:endParaRPr lang="en-US" dirty="0" smtClean="0"/>
          </a:p>
        </p:txBody>
      </p:sp>
    </p:spTree>
    <p:extLst>
      <p:ext uri="{BB962C8B-B14F-4D97-AF65-F5344CB8AC3E}">
        <p14:creationId xmlns:p14="http://schemas.microsoft.com/office/powerpoint/2010/main" val="32590374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Acquisitions &amp; Cataloging</a:t>
            </a:r>
            <a:endParaRPr lang="en-US" dirty="0"/>
          </a:p>
        </p:txBody>
      </p:sp>
      <p:sp>
        <p:nvSpPr>
          <p:cNvPr id="4" name="Text Placeholder 3"/>
          <p:cNvSpPr>
            <a:spLocks noGrp="1"/>
          </p:cNvSpPr>
          <p:nvPr>
            <p:ph type="body" idx="4294967295"/>
          </p:nvPr>
        </p:nvSpPr>
        <p:spPr>
          <a:xfrm>
            <a:off x="685800" y="1524000"/>
            <a:ext cx="7696200" cy="4560887"/>
          </a:xfrm>
        </p:spPr>
        <p:txBody>
          <a:bodyPr/>
          <a:lstStyle/>
          <a:p>
            <a:r>
              <a:rPr lang="en-US" dirty="0" smtClean="0"/>
              <a:t>Physical resources are ordered by title using </a:t>
            </a:r>
            <a:r>
              <a:rPr lang="en-US" dirty="0" err="1" smtClean="0"/>
              <a:t>WorldCat</a:t>
            </a:r>
            <a:r>
              <a:rPr lang="en-US" dirty="0" smtClean="0"/>
              <a:t> records. Holdings marked.</a:t>
            </a:r>
          </a:p>
          <a:p>
            <a:pPr lvl="1"/>
            <a:r>
              <a:rPr lang="en-US" dirty="0" smtClean="0"/>
              <a:t>If no record available, must create. Our Acquisitions Manager creates a brief bib.</a:t>
            </a:r>
          </a:p>
          <a:p>
            <a:r>
              <a:rPr lang="en-US" dirty="0" smtClean="0"/>
              <a:t>Electronic resources are ordered by title or collection using the OCLC Knowledge </a:t>
            </a:r>
            <a:r>
              <a:rPr lang="en-US" dirty="0"/>
              <a:t>B</a:t>
            </a:r>
            <a:r>
              <a:rPr lang="en-US" dirty="0" smtClean="0"/>
              <a:t>ase.</a:t>
            </a:r>
          </a:p>
          <a:p>
            <a:pPr lvl="1"/>
            <a:r>
              <a:rPr lang="en-US" dirty="0" smtClean="0"/>
              <a:t>If no title, add to existing custom collection.</a:t>
            </a:r>
          </a:p>
          <a:p>
            <a:pPr lvl="1"/>
            <a:r>
              <a:rPr lang="en-US" dirty="0" smtClean="0"/>
              <a:t>If no collection, cataloger creates collection.</a:t>
            </a:r>
          </a:p>
        </p:txBody>
      </p:sp>
    </p:spTree>
    <p:extLst>
      <p:ext uri="{BB962C8B-B14F-4D97-AF65-F5344CB8AC3E}">
        <p14:creationId xmlns:p14="http://schemas.microsoft.com/office/powerpoint/2010/main" val="28543194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Acquisitions &amp; Cataloging Gains</a:t>
            </a:r>
            <a:endParaRPr lang="en-US" dirty="0"/>
          </a:p>
        </p:txBody>
      </p:sp>
      <p:sp>
        <p:nvSpPr>
          <p:cNvPr id="3" name="Content Placeholder 2"/>
          <p:cNvSpPr>
            <a:spLocks noGrp="1"/>
          </p:cNvSpPr>
          <p:nvPr>
            <p:ph idx="1"/>
          </p:nvPr>
        </p:nvSpPr>
        <p:spPr/>
        <p:txBody>
          <a:bodyPr/>
          <a:lstStyle/>
          <a:p>
            <a:r>
              <a:rPr lang="en-US" sz="2800" dirty="0"/>
              <a:t>Use KBART comparisons </a:t>
            </a:r>
            <a:r>
              <a:rPr lang="en-US" sz="2800" dirty="0" smtClean="0"/>
              <a:t>to manage collections for PDA/EBA</a:t>
            </a:r>
          </a:p>
          <a:p>
            <a:pPr lvl="1"/>
            <a:r>
              <a:rPr lang="en-US" sz="2400" dirty="0"/>
              <a:t>T</a:t>
            </a:r>
            <a:r>
              <a:rPr lang="en-US" sz="2400" dirty="0" smtClean="0"/>
              <a:t>o determine the value that a new collection will add</a:t>
            </a:r>
          </a:p>
          <a:p>
            <a:pPr lvl="1"/>
            <a:r>
              <a:rPr lang="en-US" sz="2400" dirty="0" smtClean="0"/>
              <a:t>To remove </a:t>
            </a:r>
            <a:r>
              <a:rPr lang="en-US" sz="2400" dirty="0"/>
              <a:t>overlap in PDA/EBA/subscription </a:t>
            </a:r>
            <a:r>
              <a:rPr lang="en-US" sz="2400" dirty="0" smtClean="0"/>
              <a:t>collections which controls STL/ATO costs. </a:t>
            </a:r>
            <a:endParaRPr lang="en-US" sz="2400" dirty="0"/>
          </a:p>
          <a:p>
            <a:r>
              <a:rPr lang="en-US" sz="2800" dirty="0"/>
              <a:t>Time for major collection </a:t>
            </a:r>
            <a:r>
              <a:rPr lang="en-US" sz="2800" dirty="0" smtClean="0"/>
              <a:t>projects </a:t>
            </a:r>
            <a:endParaRPr lang="en-US" sz="2800" dirty="0"/>
          </a:p>
          <a:p>
            <a:pPr lvl="1"/>
            <a:r>
              <a:rPr lang="en-US" sz="2400" dirty="0"/>
              <a:t>Missing </a:t>
            </a:r>
            <a:r>
              <a:rPr lang="en-US" sz="2400" dirty="0" smtClean="0"/>
              <a:t>items evaluation and replacement</a:t>
            </a:r>
            <a:endParaRPr lang="en-US" sz="2400" dirty="0"/>
          </a:p>
          <a:p>
            <a:pPr lvl="1"/>
            <a:r>
              <a:rPr lang="en-US" sz="2400" dirty="0"/>
              <a:t>VHS to </a:t>
            </a:r>
            <a:r>
              <a:rPr lang="en-US" sz="2400" dirty="0" smtClean="0"/>
              <a:t>DVD evaluation / ordering  / withdrawal</a:t>
            </a:r>
            <a:endParaRPr lang="en-US" dirty="0"/>
          </a:p>
          <a:p>
            <a:endParaRPr lang="en-US" dirty="0"/>
          </a:p>
        </p:txBody>
      </p:sp>
    </p:spTree>
    <p:extLst>
      <p:ext uri="{BB962C8B-B14F-4D97-AF65-F5344CB8AC3E}">
        <p14:creationId xmlns:p14="http://schemas.microsoft.com/office/powerpoint/2010/main" val="621651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1676401"/>
            <a:ext cx="5950859" cy="3962400"/>
          </a:xfrm>
          <a:prstGeom prst="rect">
            <a:avLst/>
          </a:prstGeom>
        </p:spPr>
      </p:pic>
      <p:sp>
        <p:nvSpPr>
          <p:cNvPr id="4" name="Title 3"/>
          <p:cNvSpPr>
            <a:spLocks noGrp="1"/>
          </p:cNvSpPr>
          <p:nvPr>
            <p:ph type="title"/>
          </p:nvPr>
        </p:nvSpPr>
        <p:spPr>
          <a:xfrm>
            <a:off x="457200" y="320170"/>
            <a:ext cx="8229600" cy="1143000"/>
          </a:xfrm>
        </p:spPr>
        <p:txBody>
          <a:bodyPr/>
          <a:lstStyle/>
          <a:p>
            <a:r>
              <a:rPr lang="en-US" dirty="0" smtClean="0"/>
              <a:t>Welcome to Trexler Library</a:t>
            </a:r>
            <a:br>
              <a:rPr lang="en-US" dirty="0" smtClean="0"/>
            </a:br>
            <a:r>
              <a:rPr lang="en-US" sz="2800" dirty="0" smtClean="0"/>
              <a:t>Opened in 1988</a:t>
            </a:r>
            <a:endParaRPr lang="en-US" dirty="0"/>
          </a:p>
        </p:txBody>
      </p:sp>
      <p:pic>
        <p:nvPicPr>
          <p:cNvPr id="5" name="Pictur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1000" y="5924550"/>
            <a:ext cx="2819400" cy="655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Acquisitions</a:t>
            </a:r>
            <a:endParaRPr lang="en-US" dirty="0"/>
          </a:p>
        </p:txBody>
      </p:sp>
      <p:sp>
        <p:nvSpPr>
          <p:cNvPr id="3" name="Content Placeholder 2"/>
          <p:cNvSpPr>
            <a:spLocks noGrp="1"/>
          </p:cNvSpPr>
          <p:nvPr>
            <p:ph idx="1"/>
          </p:nvPr>
        </p:nvSpPr>
        <p:spPr>
          <a:xfrm>
            <a:off x="914400" y="1600200"/>
            <a:ext cx="7620000" cy="4525963"/>
          </a:xfrm>
        </p:spPr>
        <p:txBody>
          <a:bodyPr/>
          <a:lstStyle/>
          <a:p>
            <a:pPr marL="0" indent="0">
              <a:buNone/>
            </a:pPr>
            <a:r>
              <a:rPr lang="en-US" sz="2800" dirty="0" smtClean="0"/>
              <a:t>System flexibility </a:t>
            </a:r>
          </a:p>
          <a:p>
            <a:r>
              <a:rPr lang="en-US" sz="2800" dirty="0" smtClean="0"/>
              <a:t>An </a:t>
            </a:r>
            <a:r>
              <a:rPr lang="en-US" sz="2800" dirty="0"/>
              <a:t>invoice can be paid without an </a:t>
            </a:r>
            <a:r>
              <a:rPr lang="en-US" sz="2800" dirty="0" smtClean="0"/>
              <a:t>associated order, if desired. </a:t>
            </a:r>
          </a:p>
          <a:p>
            <a:pPr lvl="1"/>
            <a:r>
              <a:rPr lang="en-US" sz="2400" dirty="0" smtClean="0"/>
              <a:t>Used for non-collection invoicing</a:t>
            </a:r>
          </a:p>
          <a:p>
            <a:pPr lvl="1"/>
            <a:r>
              <a:rPr lang="en-US" sz="2400" dirty="0" smtClean="0"/>
              <a:t>Used first year with large/difficult collection orders to keep things moving. </a:t>
            </a:r>
          </a:p>
          <a:p>
            <a:r>
              <a:rPr lang="en-US" sz="2800" dirty="0" smtClean="0"/>
              <a:t>Subscription renewal </a:t>
            </a:r>
            <a:r>
              <a:rPr lang="en-US" sz="2800" dirty="0"/>
              <a:t>is separate from but linked to </a:t>
            </a:r>
            <a:r>
              <a:rPr lang="en-US" sz="2800" dirty="0" smtClean="0"/>
              <a:t>order and invoice records. </a:t>
            </a:r>
            <a:endParaRPr lang="en-US" sz="2800" dirty="0"/>
          </a:p>
          <a:p>
            <a:pPr lvl="1"/>
            <a:r>
              <a:rPr lang="en-US" sz="2400" dirty="0"/>
              <a:t>Accommodates vendor changes, renewal period changes, supplemental invoices. </a:t>
            </a:r>
          </a:p>
          <a:p>
            <a:endParaRPr lang="en-US" dirty="0"/>
          </a:p>
        </p:txBody>
      </p:sp>
      <p:sp>
        <p:nvSpPr>
          <p:cNvPr id="4" name="Rectangle 3"/>
          <p:cNvSpPr/>
          <p:nvPr/>
        </p:nvSpPr>
        <p:spPr>
          <a:xfrm>
            <a:off x="2590015" y="3244334"/>
            <a:ext cx="299313" cy="369332"/>
          </a:xfrm>
          <a:prstGeom prst="rect">
            <a:avLst/>
          </a:prstGeom>
        </p:spPr>
        <p:txBody>
          <a:bodyPr wrap="none">
            <a:spAutoFit/>
          </a:bodyPr>
          <a:lstStyle/>
          <a:p>
            <a:r>
              <a:rPr lang="en-US" dirty="0" smtClean="0"/>
              <a:t>r</a:t>
            </a:r>
            <a:r>
              <a:rPr lang="en-US" dirty="0"/>
              <a:t>.</a:t>
            </a:r>
          </a:p>
        </p:txBody>
      </p:sp>
    </p:spTree>
    <p:extLst>
      <p:ext uri="{BB962C8B-B14F-4D97-AF65-F5344CB8AC3E}">
        <p14:creationId xmlns:p14="http://schemas.microsoft.com/office/powerpoint/2010/main" val="41056835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Acquisitions Gains</a:t>
            </a:r>
            <a:endParaRPr lang="en-US" dirty="0"/>
          </a:p>
        </p:txBody>
      </p:sp>
      <p:sp>
        <p:nvSpPr>
          <p:cNvPr id="3" name="Content Placeholder 2"/>
          <p:cNvSpPr>
            <a:spLocks noGrp="1"/>
          </p:cNvSpPr>
          <p:nvPr>
            <p:ph idx="1"/>
          </p:nvPr>
        </p:nvSpPr>
        <p:spPr>
          <a:xfrm>
            <a:off x="838200" y="1600200"/>
            <a:ext cx="7543800" cy="4525963"/>
          </a:xfrm>
        </p:spPr>
        <p:txBody>
          <a:bodyPr/>
          <a:lstStyle/>
          <a:p>
            <a:r>
              <a:rPr lang="en-US" sz="2800" dirty="0" smtClean="0"/>
              <a:t>Streamlined workflows plus linked data shortened time spent processing. </a:t>
            </a:r>
          </a:p>
          <a:p>
            <a:r>
              <a:rPr lang="en-US" sz="2800" dirty="0" smtClean="0"/>
              <a:t>Have time to handle more acquisition methods and evaluate/participate in </a:t>
            </a:r>
            <a:r>
              <a:rPr lang="en-US" sz="2800" dirty="0" err="1" smtClean="0"/>
              <a:t>consortial</a:t>
            </a:r>
            <a:r>
              <a:rPr lang="en-US" sz="2800" dirty="0" smtClean="0"/>
              <a:t> collective collecting agreements.</a:t>
            </a:r>
          </a:p>
          <a:p>
            <a:r>
              <a:rPr lang="en-US" sz="2800" dirty="0" smtClean="0"/>
              <a:t>The system continues to be improved.</a:t>
            </a:r>
          </a:p>
          <a:p>
            <a:endParaRPr lang="en-US" dirty="0" smtClean="0"/>
          </a:p>
        </p:txBody>
      </p:sp>
    </p:spTree>
    <p:extLst>
      <p:ext uri="{BB962C8B-B14F-4D97-AF65-F5344CB8AC3E}">
        <p14:creationId xmlns:p14="http://schemas.microsoft.com/office/powerpoint/2010/main" val="25499261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Cataloging</a:t>
            </a:r>
            <a:endParaRPr lang="en-US" dirty="0"/>
          </a:p>
        </p:txBody>
      </p:sp>
      <p:sp>
        <p:nvSpPr>
          <p:cNvPr id="3" name="Content Placeholder 2"/>
          <p:cNvSpPr>
            <a:spLocks noGrp="1"/>
          </p:cNvSpPr>
          <p:nvPr>
            <p:ph idx="1"/>
          </p:nvPr>
        </p:nvSpPr>
        <p:spPr/>
        <p:txBody>
          <a:bodyPr/>
          <a:lstStyle/>
          <a:p>
            <a:r>
              <a:rPr lang="en-US" sz="2800" dirty="0" smtClean="0"/>
              <a:t>Standard WMS workflow folds processing and cataloging tasks into acquisitions receiving workflow.</a:t>
            </a:r>
          </a:p>
          <a:p>
            <a:pPr lvl="1"/>
            <a:r>
              <a:rPr lang="en-US" sz="2400" dirty="0" smtClean="0"/>
              <a:t>We adapted the workflow to our staffing and kept final cataloging activity separate.</a:t>
            </a:r>
          </a:p>
          <a:p>
            <a:r>
              <a:rPr lang="en-US" sz="2800" dirty="0" smtClean="0"/>
              <a:t>Less time spent on customizing locally.</a:t>
            </a:r>
          </a:p>
          <a:p>
            <a:pPr lvl="1"/>
            <a:r>
              <a:rPr lang="en-US" sz="2400" dirty="0" smtClean="0"/>
              <a:t>Focus on special collections, original records.</a:t>
            </a:r>
          </a:p>
          <a:p>
            <a:r>
              <a:rPr lang="en-US" sz="2800" dirty="0" smtClean="0"/>
              <a:t>More time spent on metadata standards to support acquisitions data entry &amp; provide standardized metadata for user.</a:t>
            </a:r>
            <a:endParaRPr lang="en-US" dirty="0" smtClean="0"/>
          </a:p>
          <a:p>
            <a:endParaRPr lang="en-US" dirty="0"/>
          </a:p>
        </p:txBody>
      </p:sp>
    </p:spTree>
    <p:extLst>
      <p:ext uri="{BB962C8B-B14F-4D97-AF65-F5344CB8AC3E}">
        <p14:creationId xmlns:p14="http://schemas.microsoft.com/office/powerpoint/2010/main" val="6657806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Cataloging Constraints</a:t>
            </a:r>
            <a:endParaRPr lang="en-US" dirty="0"/>
          </a:p>
        </p:txBody>
      </p:sp>
      <p:sp>
        <p:nvSpPr>
          <p:cNvPr id="3" name="Content Placeholder 2"/>
          <p:cNvSpPr>
            <a:spLocks noGrp="1"/>
          </p:cNvSpPr>
          <p:nvPr>
            <p:ph idx="1"/>
          </p:nvPr>
        </p:nvSpPr>
        <p:spPr/>
        <p:txBody>
          <a:bodyPr/>
          <a:lstStyle/>
          <a:p>
            <a:r>
              <a:rPr lang="en-US" dirty="0" smtClean="0"/>
              <a:t>Bibliographic records are shared and any changes to them must be considered carefully.</a:t>
            </a:r>
          </a:p>
          <a:p>
            <a:r>
              <a:rPr lang="en-US" dirty="0" smtClean="0"/>
              <a:t>Some MARC fields are not displayed in discovery.</a:t>
            </a:r>
          </a:p>
          <a:p>
            <a:r>
              <a:rPr lang="en-US" dirty="0" smtClean="0"/>
              <a:t>Global changes by OCLC are out of our control</a:t>
            </a:r>
            <a:r>
              <a:rPr lang="en-US" dirty="0"/>
              <a:t>. </a:t>
            </a:r>
            <a:r>
              <a:rPr lang="en-US" dirty="0" smtClean="0"/>
              <a:t> Impact on discovery mostly + but some -.</a:t>
            </a:r>
          </a:p>
          <a:p>
            <a:r>
              <a:rPr lang="en-US" dirty="0" smtClean="0"/>
              <a:t>Format/resource type errors </a:t>
            </a:r>
            <a:r>
              <a:rPr lang="en-US" dirty="0"/>
              <a:t>in leader data or specific fields can impact </a:t>
            </a:r>
            <a:r>
              <a:rPr lang="en-US" dirty="0" smtClean="0"/>
              <a:t>discovery</a:t>
            </a:r>
            <a:r>
              <a:rPr lang="en-US" dirty="0"/>
              <a:t>.</a:t>
            </a:r>
          </a:p>
          <a:p>
            <a:endParaRPr lang="en-US" dirty="0" smtClean="0"/>
          </a:p>
          <a:p>
            <a:endParaRPr lang="en-US" dirty="0" smtClean="0"/>
          </a:p>
          <a:p>
            <a:endParaRPr lang="en-US" dirty="0" smtClean="0"/>
          </a:p>
        </p:txBody>
      </p:sp>
    </p:spTree>
    <p:extLst>
      <p:ext uri="{BB962C8B-B14F-4D97-AF65-F5344CB8AC3E}">
        <p14:creationId xmlns:p14="http://schemas.microsoft.com/office/powerpoint/2010/main" val="28172871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Metadata Constraints</a:t>
            </a:r>
            <a:endParaRPr lang="en-US" dirty="0"/>
          </a:p>
        </p:txBody>
      </p:sp>
      <p:sp>
        <p:nvSpPr>
          <p:cNvPr id="3" name="Content Placeholder 2"/>
          <p:cNvSpPr>
            <a:spLocks noGrp="1"/>
          </p:cNvSpPr>
          <p:nvPr>
            <p:ph idx="1"/>
          </p:nvPr>
        </p:nvSpPr>
        <p:spPr/>
        <p:txBody>
          <a:bodyPr/>
          <a:lstStyle/>
          <a:p>
            <a:r>
              <a:rPr lang="en-US" dirty="0" smtClean="0"/>
              <a:t>Knowledge Base title level records operate best in discovery when they include an OCLC number.</a:t>
            </a:r>
          </a:p>
          <a:p>
            <a:r>
              <a:rPr lang="en-US" dirty="0" smtClean="0"/>
              <a:t>Some custom changes you make may be  overwritten by vendor data feeds/updates.</a:t>
            </a:r>
          </a:p>
          <a:p>
            <a:r>
              <a:rPr lang="en-US" dirty="0" smtClean="0"/>
              <a:t>Some vendors are slow to provide or can’t provide metadata.</a:t>
            </a:r>
          </a:p>
          <a:p>
            <a:pPr lvl="1"/>
            <a:r>
              <a:rPr lang="en-US" dirty="0" smtClean="0"/>
              <a:t>MARC records &gt; </a:t>
            </a:r>
            <a:r>
              <a:rPr lang="en-US" dirty="0" err="1" smtClean="0"/>
              <a:t>MARCedit</a:t>
            </a:r>
            <a:r>
              <a:rPr lang="en-US" dirty="0" smtClean="0"/>
              <a:t> &gt; KBART</a:t>
            </a:r>
          </a:p>
        </p:txBody>
      </p:sp>
    </p:spTree>
    <p:extLst>
      <p:ext uri="{BB962C8B-B14F-4D97-AF65-F5344CB8AC3E}">
        <p14:creationId xmlns:p14="http://schemas.microsoft.com/office/powerpoint/2010/main" val="36818102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Base Benefits</a:t>
            </a:r>
            <a:endParaRPr lang="en-US" dirty="0"/>
          </a:p>
        </p:txBody>
      </p:sp>
      <p:sp>
        <p:nvSpPr>
          <p:cNvPr id="3" name="Content Placeholder 2"/>
          <p:cNvSpPr>
            <a:spLocks noGrp="1"/>
          </p:cNvSpPr>
          <p:nvPr>
            <p:ph idx="1"/>
          </p:nvPr>
        </p:nvSpPr>
        <p:spPr/>
        <p:txBody>
          <a:bodyPr/>
          <a:lstStyle/>
          <a:p>
            <a:r>
              <a:rPr lang="en-US" dirty="0" smtClean="0"/>
              <a:t>Collection – Title – KBART format provides great flexibility to customize collections to match our particular license/subscription. </a:t>
            </a:r>
            <a:endParaRPr lang="en-US" dirty="0"/>
          </a:p>
          <a:p>
            <a:r>
              <a:rPr lang="en-US" dirty="0"/>
              <a:t>Data feeds between vendors and OCLC limits need for us to update manually</a:t>
            </a:r>
            <a:r>
              <a:rPr lang="en-US" dirty="0" smtClean="0"/>
              <a:t>.</a:t>
            </a:r>
          </a:p>
          <a:p>
            <a:r>
              <a:rPr lang="en-US" dirty="0" smtClean="0"/>
              <a:t>Easy to select open access collections.</a:t>
            </a:r>
          </a:p>
          <a:p>
            <a:r>
              <a:rPr lang="en-US" dirty="0" smtClean="0"/>
              <a:t>Connects to license manager.</a:t>
            </a:r>
          </a:p>
          <a:p>
            <a:pPr marL="0" indent="0">
              <a:buNone/>
            </a:pPr>
            <a:endParaRPr lang="en-US" dirty="0" smtClean="0"/>
          </a:p>
          <a:p>
            <a:endParaRPr lang="en-US" dirty="0" smtClean="0"/>
          </a:p>
          <a:p>
            <a:endParaRPr lang="en-US" dirty="0" smtClean="0"/>
          </a:p>
        </p:txBody>
      </p:sp>
    </p:spTree>
    <p:extLst>
      <p:ext uri="{BB962C8B-B14F-4D97-AF65-F5344CB8AC3E}">
        <p14:creationId xmlns:p14="http://schemas.microsoft.com/office/powerpoint/2010/main" val="15985300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Metadata Librarian</a:t>
            </a:r>
            <a:endParaRPr lang="en-US" dirty="0"/>
          </a:p>
        </p:txBody>
      </p:sp>
      <p:sp>
        <p:nvSpPr>
          <p:cNvPr id="3" name="Content Placeholder 2"/>
          <p:cNvSpPr>
            <a:spLocks noGrp="1"/>
          </p:cNvSpPr>
          <p:nvPr>
            <p:ph idx="1"/>
          </p:nvPr>
        </p:nvSpPr>
        <p:spPr/>
        <p:txBody>
          <a:bodyPr/>
          <a:lstStyle/>
          <a:p>
            <a:pPr marL="0" indent="0">
              <a:buNone/>
            </a:pPr>
            <a:r>
              <a:rPr lang="en-US" dirty="0" smtClean="0"/>
              <a:t>Role changes</a:t>
            </a:r>
          </a:p>
          <a:p>
            <a:r>
              <a:rPr lang="en-US" dirty="0"/>
              <a:t>Coordinating with vendors to get new collections set up or records to build a collection.</a:t>
            </a:r>
          </a:p>
          <a:p>
            <a:r>
              <a:rPr lang="en-US" dirty="0" smtClean="0"/>
              <a:t>Creating new KB collections.</a:t>
            </a:r>
          </a:p>
          <a:p>
            <a:r>
              <a:rPr lang="en-US" dirty="0" smtClean="0"/>
              <a:t>OCLC number reconciliation, adding new.</a:t>
            </a:r>
          </a:p>
          <a:p>
            <a:r>
              <a:rPr lang="en-US" dirty="0" smtClean="0"/>
              <a:t>Collection overlap.</a:t>
            </a:r>
          </a:p>
          <a:p>
            <a:r>
              <a:rPr lang="en-US" dirty="0" smtClean="0"/>
              <a:t>Troubleshooting electronic resource access.</a:t>
            </a:r>
          </a:p>
          <a:p>
            <a:endParaRPr lang="en-US" dirty="0" smtClean="0"/>
          </a:p>
          <a:p>
            <a:endParaRPr lang="en-US" dirty="0" smtClean="0"/>
          </a:p>
          <a:p>
            <a:endParaRPr lang="en-US" dirty="0"/>
          </a:p>
        </p:txBody>
      </p:sp>
    </p:spTree>
    <p:extLst>
      <p:ext uri="{BB962C8B-B14F-4D97-AF65-F5344CB8AC3E}">
        <p14:creationId xmlns:p14="http://schemas.microsoft.com/office/powerpoint/2010/main" val="15460035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on Collection Development</a:t>
            </a:r>
            <a:endParaRPr lang="en-US" dirty="0"/>
          </a:p>
        </p:txBody>
      </p:sp>
      <p:sp>
        <p:nvSpPr>
          <p:cNvPr id="3" name="Content Placeholder 2"/>
          <p:cNvSpPr>
            <a:spLocks noGrp="1"/>
          </p:cNvSpPr>
          <p:nvPr>
            <p:ph idx="1"/>
          </p:nvPr>
        </p:nvSpPr>
        <p:spPr/>
        <p:txBody>
          <a:bodyPr/>
          <a:lstStyle/>
          <a:p>
            <a:r>
              <a:rPr lang="en-US" sz="2800" dirty="0" smtClean="0"/>
              <a:t>Fewer physical books being ordered because </a:t>
            </a:r>
            <a:r>
              <a:rPr lang="en-US" sz="2800" dirty="0" err="1" smtClean="0"/>
              <a:t>ebooks</a:t>
            </a:r>
            <a:r>
              <a:rPr lang="en-US" sz="2800" dirty="0" smtClean="0"/>
              <a:t> are easily accessed.</a:t>
            </a:r>
          </a:p>
          <a:p>
            <a:r>
              <a:rPr lang="en-US" sz="2800" dirty="0" smtClean="0"/>
              <a:t>More time spent thinking about possible impact of different acquisition options </a:t>
            </a:r>
          </a:p>
          <a:p>
            <a:pPr lvl="1"/>
            <a:r>
              <a:rPr lang="en-US" sz="2400" dirty="0" smtClean="0"/>
              <a:t>Supporting discovery</a:t>
            </a:r>
          </a:p>
          <a:p>
            <a:pPr lvl="1"/>
            <a:r>
              <a:rPr lang="en-US" sz="2400" dirty="0" smtClean="0"/>
              <a:t>User confusion</a:t>
            </a:r>
          </a:p>
          <a:p>
            <a:pPr lvl="1"/>
            <a:r>
              <a:rPr lang="en-US" sz="2400" dirty="0" smtClean="0"/>
              <a:t>Stewardship</a:t>
            </a:r>
          </a:p>
          <a:p>
            <a:r>
              <a:rPr lang="en-US" sz="2800" dirty="0" smtClean="0"/>
              <a:t>Open access</a:t>
            </a:r>
          </a:p>
          <a:p>
            <a:pPr lvl="1"/>
            <a:r>
              <a:rPr lang="en-US" sz="2400" dirty="0" smtClean="0"/>
              <a:t>Supporting hybrid journals</a:t>
            </a:r>
          </a:p>
        </p:txBody>
      </p:sp>
    </p:spTree>
    <p:extLst>
      <p:ext uri="{BB962C8B-B14F-4D97-AF65-F5344CB8AC3E}">
        <p14:creationId xmlns:p14="http://schemas.microsoft.com/office/powerpoint/2010/main" val="2900466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Statistics</a:t>
            </a:r>
            <a:endParaRPr lang="en-US" dirty="0"/>
          </a:p>
        </p:txBody>
      </p:sp>
      <p:sp>
        <p:nvSpPr>
          <p:cNvPr id="3" name="Content Placeholder 2"/>
          <p:cNvSpPr>
            <a:spLocks noGrp="1"/>
          </p:cNvSpPr>
          <p:nvPr>
            <p:ph idx="1"/>
          </p:nvPr>
        </p:nvSpPr>
        <p:spPr/>
        <p:txBody>
          <a:bodyPr/>
          <a:lstStyle/>
          <a:p>
            <a:r>
              <a:rPr lang="en-US" dirty="0" smtClean="0"/>
              <a:t>Preformatted reports support assessment of  WMS activity</a:t>
            </a:r>
          </a:p>
          <a:p>
            <a:pPr lvl="1"/>
            <a:r>
              <a:rPr lang="en-US" dirty="0" smtClean="0"/>
              <a:t>Collection use, Discovery, Acquisitions, Cataloging</a:t>
            </a:r>
          </a:p>
          <a:p>
            <a:r>
              <a:rPr lang="en-US" dirty="0" smtClean="0"/>
              <a:t>Add-on module: Report </a:t>
            </a:r>
            <a:r>
              <a:rPr lang="en-US" dirty="0"/>
              <a:t>D</a:t>
            </a:r>
            <a:r>
              <a:rPr lang="en-US" dirty="0" smtClean="0"/>
              <a:t>esigner allows us to create custom reports, including linking together fields from different data universes. </a:t>
            </a:r>
          </a:p>
          <a:p>
            <a:pPr lvl="1"/>
            <a:r>
              <a:rPr lang="en-US" dirty="0" smtClean="0"/>
              <a:t>Early days: Still depend on technology librarian to create complex reports.</a:t>
            </a:r>
          </a:p>
          <a:p>
            <a:r>
              <a:rPr lang="en-US" dirty="0" smtClean="0"/>
              <a:t>Metadata does not always match our needs.</a:t>
            </a:r>
          </a:p>
        </p:txBody>
      </p:sp>
    </p:spTree>
    <p:extLst>
      <p:ext uri="{BB962C8B-B14F-4D97-AF65-F5344CB8AC3E}">
        <p14:creationId xmlns:p14="http://schemas.microsoft.com/office/powerpoint/2010/main" val="42754933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Developments in Use</a:t>
            </a:r>
            <a:endParaRPr lang="en-US" dirty="0"/>
          </a:p>
        </p:txBody>
      </p:sp>
      <p:sp>
        <p:nvSpPr>
          <p:cNvPr id="3" name="Content Placeholder 2"/>
          <p:cNvSpPr>
            <a:spLocks noGrp="1"/>
          </p:cNvSpPr>
          <p:nvPr>
            <p:ph idx="1"/>
          </p:nvPr>
        </p:nvSpPr>
        <p:spPr>
          <a:xfrm>
            <a:off x="1143000" y="1547018"/>
            <a:ext cx="6705600" cy="4525963"/>
          </a:xfrm>
        </p:spPr>
        <p:txBody>
          <a:bodyPr/>
          <a:lstStyle/>
          <a:p>
            <a:r>
              <a:rPr lang="en-US" dirty="0" smtClean="0"/>
              <a:t>Ebook use has exploded.</a:t>
            </a:r>
          </a:p>
          <a:p>
            <a:pPr lvl="1"/>
            <a:r>
              <a:rPr lang="en-US" dirty="0">
                <a:hlinkClick r:id="rId2"/>
              </a:rPr>
              <a:t>http://</a:t>
            </a:r>
            <a:r>
              <a:rPr lang="en-US" dirty="0" smtClean="0">
                <a:hlinkClick r:id="rId2"/>
              </a:rPr>
              <a:t>bit.ly/2xS8luE</a:t>
            </a:r>
            <a:r>
              <a:rPr lang="en-US" dirty="0" smtClean="0"/>
              <a:t> </a:t>
            </a:r>
          </a:p>
          <a:p>
            <a:r>
              <a:rPr lang="en-US" dirty="0" smtClean="0"/>
              <a:t>Significant increase in number of journal titles being used.</a:t>
            </a:r>
          </a:p>
          <a:p>
            <a:pPr lvl="1"/>
            <a:endParaRPr lang="en-US" dirty="0" smtClean="0"/>
          </a:p>
          <a:p>
            <a:pPr lvl="1"/>
            <a:endParaRPr lang="en-US" dirty="0" smtClean="0"/>
          </a:p>
          <a:p>
            <a:pPr lvl="1"/>
            <a:endParaRPr lang="en-US" dirty="0"/>
          </a:p>
          <a:p>
            <a:pPr lvl="1"/>
            <a:endParaRPr lang="en-US" dirty="0" smtClean="0"/>
          </a:p>
          <a:p>
            <a:r>
              <a:rPr lang="en-US" dirty="0" smtClean="0"/>
              <a:t>Use of Google Scholar has increased.   </a:t>
            </a:r>
            <a:endParaRPr lang="en-US" dirty="0"/>
          </a:p>
          <a:p>
            <a:pPr marL="0" indent="0" algn="ctr">
              <a:buNone/>
            </a:pPr>
            <a:r>
              <a:rPr lang="en-US" dirty="0" smtClean="0"/>
              <a:t>---</a:t>
            </a:r>
            <a:endParaRPr lang="en-US" dirty="0"/>
          </a:p>
        </p:txBody>
      </p:sp>
      <p:pic>
        <p:nvPicPr>
          <p:cNvPr id="102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3810000"/>
            <a:ext cx="2611055" cy="1796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787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Student Population Compared to Library Staffing</a:t>
            </a:r>
            <a:endParaRPr lang="en-US" dirty="0"/>
          </a:p>
        </p:txBody>
      </p:sp>
      <p:sp>
        <p:nvSpPr>
          <p:cNvPr id="3" name="Content Placeholder 2"/>
          <p:cNvSpPr>
            <a:spLocks noGrp="1"/>
          </p:cNvSpPr>
          <p:nvPr>
            <p:ph sz="half" idx="1"/>
          </p:nvPr>
        </p:nvSpPr>
        <p:spPr>
          <a:xfrm>
            <a:off x="449943" y="1828799"/>
            <a:ext cx="4038600" cy="4525963"/>
          </a:xfrm>
        </p:spPr>
        <p:txBody>
          <a:bodyPr/>
          <a:lstStyle/>
          <a:p>
            <a:pPr marL="0" indent="0" fontAlgn="auto">
              <a:spcAft>
                <a:spcPts val="0"/>
              </a:spcAft>
              <a:buNone/>
              <a:defRPr/>
            </a:pPr>
            <a:r>
              <a:rPr lang="en-US" b="1" dirty="0" smtClean="0"/>
              <a:t>Enrollment</a:t>
            </a:r>
          </a:p>
          <a:p>
            <a:pPr marL="171450" indent="-171450" fontAlgn="auto">
              <a:spcAft>
                <a:spcPts val="0"/>
              </a:spcAft>
              <a:buFont typeface="Arial" charset="0"/>
              <a:buChar char="•"/>
              <a:defRPr/>
            </a:pPr>
            <a:r>
              <a:rPr lang="en-US" dirty="0" smtClean="0"/>
              <a:t>2,408 student FTE</a:t>
            </a:r>
          </a:p>
          <a:p>
            <a:pPr marL="171450" indent="-171450" fontAlgn="auto">
              <a:spcAft>
                <a:spcPts val="0"/>
              </a:spcAft>
              <a:buFont typeface="Arial" charset="0"/>
              <a:buChar char="•"/>
              <a:defRPr/>
            </a:pPr>
            <a:r>
              <a:rPr lang="en-US" dirty="0" smtClean="0"/>
              <a:t>4 year undergraduate liberal arts, disciplinary and interdisciplinary majors/minors</a:t>
            </a:r>
          </a:p>
          <a:p>
            <a:pPr marL="171450" indent="-171450" fontAlgn="auto">
              <a:spcAft>
                <a:spcPts val="0"/>
              </a:spcAft>
              <a:buFont typeface="Arial" charset="0"/>
              <a:buChar char="•"/>
              <a:defRPr/>
            </a:pPr>
            <a:r>
              <a:rPr lang="en-US" dirty="0" smtClean="0"/>
              <a:t>Primarily </a:t>
            </a:r>
            <a:r>
              <a:rPr lang="en-US" dirty="0"/>
              <a:t>residential </a:t>
            </a:r>
            <a:r>
              <a:rPr lang="en-US" dirty="0" smtClean="0"/>
              <a:t>students</a:t>
            </a:r>
          </a:p>
          <a:p>
            <a:pPr marL="171450" indent="-171450" fontAlgn="auto">
              <a:spcAft>
                <a:spcPts val="0"/>
              </a:spcAft>
              <a:buFont typeface="Arial" charset="0"/>
              <a:buChar char="•"/>
              <a:defRPr/>
            </a:pPr>
            <a:endParaRPr lang="en-US" dirty="0"/>
          </a:p>
        </p:txBody>
      </p:sp>
      <p:sp>
        <p:nvSpPr>
          <p:cNvPr id="4" name="Text Placeholder 3"/>
          <p:cNvSpPr>
            <a:spLocks noGrp="1"/>
          </p:cNvSpPr>
          <p:nvPr>
            <p:ph sz="half" idx="2"/>
          </p:nvPr>
        </p:nvSpPr>
        <p:spPr>
          <a:xfrm>
            <a:off x="4648200" y="1828800"/>
            <a:ext cx="4038600" cy="4525963"/>
          </a:xfrm>
        </p:spPr>
        <p:txBody>
          <a:bodyPr rtlCol="0">
            <a:normAutofit/>
          </a:bodyPr>
          <a:lstStyle/>
          <a:p>
            <a:pPr marL="0" indent="0" fontAlgn="auto">
              <a:spcAft>
                <a:spcPts val="0"/>
              </a:spcAft>
              <a:buNone/>
              <a:defRPr/>
            </a:pPr>
            <a:r>
              <a:rPr lang="en-US" b="1" dirty="0" smtClean="0"/>
              <a:t>Library Staff</a:t>
            </a:r>
          </a:p>
          <a:p>
            <a:pPr fontAlgn="auto">
              <a:spcAft>
                <a:spcPts val="0"/>
              </a:spcAft>
              <a:defRPr/>
            </a:pPr>
            <a:r>
              <a:rPr lang="en-US" dirty="0" smtClean="0"/>
              <a:t>Director </a:t>
            </a:r>
          </a:p>
          <a:p>
            <a:pPr fontAlgn="auto">
              <a:spcAft>
                <a:spcPts val="0"/>
              </a:spcAft>
              <a:defRPr/>
            </a:pPr>
            <a:r>
              <a:rPr lang="en-US" dirty="0" smtClean="0"/>
              <a:t>7 FT Librarians</a:t>
            </a:r>
          </a:p>
          <a:p>
            <a:pPr fontAlgn="auto">
              <a:spcAft>
                <a:spcPts val="0"/>
              </a:spcAft>
              <a:defRPr/>
            </a:pPr>
            <a:r>
              <a:rPr lang="en-US" dirty="0" smtClean="0"/>
              <a:t>2 FT Paraprofessional Managers</a:t>
            </a:r>
          </a:p>
          <a:p>
            <a:pPr fontAlgn="auto">
              <a:spcAft>
                <a:spcPts val="0"/>
              </a:spcAft>
              <a:defRPr/>
            </a:pPr>
            <a:r>
              <a:rPr lang="en-US" dirty="0" smtClean="0"/>
              <a:t>6 FT, 1 PT Staff Associates</a:t>
            </a:r>
          </a:p>
          <a:p>
            <a:pPr fontAlgn="auto">
              <a:spcAft>
                <a:spcPts val="0"/>
              </a:spcAft>
              <a:defRPr/>
            </a:pPr>
            <a:r>
              <a:rPr lang="en-US" dirty="0" smtClean="0"/>
              <a:t>46 Student Workers </a:t>
            </a:r>
            <a:br>
              <a:rPr lang="en-US" dirty="0" smtClean="0"/>
            </a:br>
            <a:r>
              <a:rPr lang="en-US" dirty="0" smtClean="0"/>
              <a:t>    (6-7 hrs./wk. each)</a:t>
            </a:r>
          </a:p>
          <a:p>
            <a:pPr fontAlgn="auto">
              <a:spcAft>
                <a:spcPts val="0"/>
              </a:spcAft>
              <a:defRPr/>
            </a:pPr>
            <a:endParaRPr lang="en-US" dirty="0"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sz="5400" dirty="0" smtClean="0"/>
              <a:t>Thank you</a:t>
            </a:r>
          </a:p>
          <a:p>
            <a:pPr marL="0" indent="0" algn="ctr">
              <a:buNone/>
            </a:pPr>
            <a:endParaRPr lang="en-US" dirty="0"/>
          </a:p>
          <a:p>
            <a:pPr marL="0" indent="0" algn="ctr">
              <a:buNone/>
            </a:pPr>
            <a:r>
              <a:rPr lang="en-US" sz="4000" dirty="0" smtClean="0"/>
              <a:t>Questions?</a:t>
            </a:r>
          </a:p>
          <a:p>
            <a:pPr marL="0" indent="0" algn="ctr">
              <a:buNone/>
            </a:pPr>
            <a:endParaRPr lang="en-US" dirty="0"/>
          </a:p>
          <a:p>
            <a:pPr marL="0" indent="0" algn="ctr">
              <a:buNone/>
            </a:pPr>
            <a:r>
              <a:rPr lang="en-US" dirty="0" smtClean="0"/>
              <a:t>Penny Lochner</a:t>
            </a:r>
          </a:p>
          <a:p>
            <a:pPr marL="0" indent="0" algn="ctr">
              <a:buNone/>
            </a:pPr>
            <a:r>
              <a:rPr lang="en-US" dirty="0" smtClean="0">
                <a:hlinkClick r:id="rId2"/>
              </a:rPr>
              <a:t>pennylochner@muhlenberg.edu</a:t>
            </a:r>
            <a:endParaRPr lang="en-US" dirty="0" smtClean="0"/>
          </a:p>
          <a:p>
            <a:pPr marL="0" indent="0" algn="ctr">
              <a:buNone/>
            </a:pPr>
            <a:r>
              <a:rPr lang="en-US" dirty="0" smtClean="0"/>
              <a:t>Trexler.muhlenberg.edu</a:t>
            </a:r>
            <a:endParaRPr lang="en-US" dirty="0"/>
          </a:p>
        </p:txBody>
      </p:sp>
    </p:spTree>
    <p:extLst>
      <p:ext uri="{BB962C8B-B14F-4D97-AF65-F5344CB8AC3E}">
        <p14:creationId xmlns:p14="http://schemas.microsoft.com/office/powerpoint/2010/main" val="1902285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Library Organization</a:t>
            </a:r>
            <a:endParaRPr lang="en-US" dirty="0"/>
          </a:p>
        </p:txBody>
      </p:sp>
      <p:sp>
        <p:nvSpPr>
          <p:cNvPr id="6" name="Content Placeholder 5"/>
          <p:cNvSpPr>
            <a:spLocks noGrp="1"/>
          </p:cNvSpPr>
          <p:nvPr>
            <p:ph idx="1"/>
          </p:nvPr>
        </p:nvSpPr>
        <p:spPr/>
        <p:txBody>
          <a:bodyPr/>
          <a:lstStyle/>
          <a:p>
            <a:r>
              <a:rPr lang="en-US" sz="2400" dirty="0"/>
              <a:t>Collection Resources Management</a:t>
            </a:r>
          </a:p>
          <a:p>
            <a:pPr lvl="1"/>
            <a:r>
              <a:rPr lang="en-US" sz="2000" dirty="0"/>
              <a:t>Acquisitions, cataloging, processing, s</a:t>
            </a:r>
            <a:r>
              <a:rPr lang="en-US" sz="2000" dirty="0" smtClean="0"/>
              <a:t>erials, gov’t docs (FDLP). Oversight </a:t>
            </a:r>
            <a:r>
              <a:rPr lang="en-US" sz="2000" dirty="0"/>
              <a:t>for collection </a:t>
            </a:r>
            <a:r>
              <a:rPr lang="en-US" sz="2000" dirty="0" smtClean="0"/>
              <a:t>development.</a:t>
            </a:r>
          </a:p>
          <a:p>
            <a:r>
              <a:rPr lang="en-US" sz="2400" dirty="0"/>
              <a:t>Lending and Borrowing Services</a:t>
            </a:r>
          </a:p>
          <a:p>
            <a:pPr lvl="1"/>
            <a:r>
              <a:rPr lang="en-US" sz="2000" dirty="0"/>
              <a:t>Circulation, Reserves, ILL</a:t>
            </a:r>
          </a:p>
          <a:p>
            <a:r>
              <a:rPr lang="en-US" sz="2400" dirty="0" smtClean="0"/>
              <a:t>Public Outreach and Information Literacy</a:t>
            </a:r>
          </a:p>
          <a:p>
            <a:pPr lvl="1"/>
            <a:r>
              <a:rPr lang="en-US" sz="2000" dirty="0" smtClean="0"/>
              <a:t>Reference &amp; instruction, scholarly communication &amp; special collections librarian. Oversight for institutional repository.</a:t>
            </a:r>
          </a:p>
          <a:p>
            <a:r>
              <a:rPr lang="en-US" sz="2400" dirty="0" smtClean="0"/>
              <a:t>Administration</a:t>
            </a:r>
          </a:p>
          <a:p>
            <a:pPr lvl="1"/>
            <a:r>
              <a:rPr lang="en-US" sz="2000" dirty="0" smtClean="0"/>
              <a:t>Includes library technology</a:t>
            </a:r>
            <a:endParaRPr lang="en-US" dirty="0" smtClean="0"/>
          </a:p>
        </p:txBody>
      </p:sp>
    </p:spTree>
    <p:extLst>
      <p:ext uri="{BB962C8B-B14F-4D97-AF65-F5344CB8AC3E}">
        <p14:creationId xmlns:p14="http://schemas.microsoft.com/office/powerpoint/2010/main" val="1070420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What Should an ILS Do When Everything Continues to Change?</a:t>
            </a:r>
            <a:endParaRPr lang="en-US" dirty="0"/>
          </a:p>
        </p:txBody>
      </p:sp>
      <p:sp>
        <p:nvSpPr>
          <p:cNvPr id="7" name="Content Placeholder 6"/>
          <p:cNvSpPr>
            <a:spLocks noGrp="1"/>
          </p:cNvSpPr>
          <p:nvPr>
            <p:ph idx="1"/>
          </p:nvPr>
        </p:nvSpPr>
        <p:spPr>
          <a:xfrm>
            <a:off x="685800" y="1752600"/>
            <a:ext cx="7848600" cy="4525963"/>
          </a:xfrm>
        </p:spPr>
        <p:txBody>
          <a:bodyPr/>
          <a:lstStyle/>
          <a:p>
            <a:pPr marL="0" indent="0">
              <a:buNone/>
            </a:pPr>
            <a:r>
              <a:rPr lang="en-US" dirty="0" smtClean="0"/>
              <a:t>The </a:t>
            </a:r>
            <a:r>
              <a:rPr lang="en-US" dirty="0"/>
              <a:t>history of library technology </a:t>
            </a:r>
            <a:r>
              <a:rPr lang="en-US" dirty="0" smtClean="0"/>
              <a:t>tracks alongside the prevailing </a:t>
            </a:r>
            <a:r>
              <a:rPr lang="en-US" dirty="0"/>
              <a:t>technologies available in the </a:t>
            </a:r>
            <a:r>
              <a:rPr lang="en-US" dirty="0" smtClean="0"/>
              <a:t>general business </a:t>
            </a:r>
            <a:r>
              <a:rPr lang="en-US" dirty="0"/>
              <a:t>and consumer sectors. </a:t>
            </a:r>
            <a:r>
              <a:rPr lang="en-US" dirty="0" smtClean="0"/>
              <a:t>Methods employed by libraries </a:t>
            </a:r>
            <a:r>
              <a:rPr lang="en-US" dirty="0"/>
              <a:t>have constantly evolved. </a:t>
            </a:r>
            <a:endParaRPr lang="en-US" dirty="0" smtClean="0"/>
          </a:p>
          <a:p>
            <a:pPr marL="400050" lvl="1" indent="0">
              <a:buNone/>
            </a:pPr>
            <a:r>
              <a:rPr lang="en-US" dirty="0" smtClean="0"/>
              <a:t>--Marshall Breeding in </a:t>
            </a:r>
            <a:r>
              <a:rPr lang="en-US" i="1" dirty="0" smtClean="0"/>
              <a:t>Library Services Platforms: A Maturing Genre of Products, p.6</a:t>
            </a:r>
            <a:endParaRPr lang="en-US" i="1" dirty="0"/>
          </a:p>
        </p:txBody>
      </p:sp>
    </p:spTree>
    <p:extLst>
      <p:ext uri="{BB962C8B-B14F-4D97-AF65-F5344CB8AC3E}">
        <p14:creationId xmlns:p14="http://schemas.microsoft.com/office/powerpoint/2010/main" val="812705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495299" y="3649972"/>
            <a:ext cx="8153401" cy="2235957"/>
            <a:chOff x="304799" y="1807628"/>
            <a:chExt cx="8153401" cy="2235957"/>
          </a:xfrm>
        </p:grpSpPr>
        <p:cxnSp>
          <p:nvCxnSpPr>
            <p:cNvPr id="3" name="Straight Connector 2"/>
            <p:cNvCxnSpPr/>
            <p:nvPr/>
          </p:nvCxnSpPr>
          <p:spPr>
            <a:xfrm>
              <a:off x="533400" y="1828800"/>
              <a:ext cx="7924800" cy="0"/>
            </a:xfrm>
            <a:prstGeom prst="line">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H="1">
              <a:off x="990600" y="1828800"/>
              <a:ext cx="990600" cy="114300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080375" y="1815256"/>
              <a:ext cx="838200" cy="369332"/>
            </a:xfrm>
            <a:prstGeom prst="rect">
              <a:avLst/>
            </a:prstGeom>
            <a:noFill/>
          </p:spPr>
          <p:txBody>
            <a:bodyPr wrap="square" rtlCol="0">
              <a:spAutoFit/>
            </a:bodyPr>
            <a:lstStyle/>
            <a:p>
              <a:r>
                <a:rPr lang="en-US" dirty="0" smtClean="0"/>
                <a:t>1986</a:t>
              </a:r>
              <a:endParaRPr lang="en-US" dirty="0"/>
            </a:p>
          </p:txBody>
        </p:sp>
        <p:sp>
          <p:nvSpPr>
            <p:cNvPr id="7" name="TextBox 6"/>
            <p:cNvSpPr txBox="1"/>
            <p:nvPr/>
          </p:nvSpPr>
          <p:spPr>
            <a:xfrm rot="5400000">
              <a:off x="532805" y="2819994"/>
              <a:ext cx="738664" cy="1194675"/>
            </a:xfrm>
            <a:prstGeom prst="rect">
              <a:avLst/>
            </a:prstGeom>
            <a:noFill/>
          </p:spPr>
          <p:txBody>
            <a:bodyPr vert="vert270" wrap="square" rtlCol="0">
              <a:spAutoFit/>
            </a:bodyPr>
            <a:lstStyle/>
            <a:p>
              <a:pPr algn="ctr"/>
              <a:r>
                <a:rPr lang="en-US" dirty="0" smtClean="0"/>
                <a:t>OCLC   LS/2000</a:t>
              </a:r>
              <a:endParaRPr lang="en-US" dirty="0"/>
            </a:p>
          </p:txBody>
        </p:sp>
        <p:cxnSp>
          <p:nvCxnSpPr>
            <p:cNvPr id="8" name="Straight Connector 7"/>
            <p:cNvCxnSpPr/>
            <p:nvPr/>
          </p:nvCxnSpPr>
          <p:spPr>
            <a:xfrm flipH="1">
              <a:off x="2819400" y="1828800"/>
              <a:ext cx="990600" cy="114300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4852261" y="1840369"/>
              <a:ext cx="990600" cy="114300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952337" y="1807628"/>
              <a:ext cx="807274" cy="369332"/>
            </a:xfrm>
            <a:prstGeom prst="rect">
              <a:avLst/>
            </a:prstGeom>
            <a:noFill/>
          </p:spPr>
          <p:txBody>
            <a:bodyPr wrap="square" rtlCol="0">
              <a:spAutoFit/>
            </a:bodyPr>
            <a:lstStyle/>
            <a:p>
              <a:r>
                <a:rPr lang="en-US" dirty="0" smtClean="0"/>
                <a:t>2006</a:t>
              </a:r>
              <a:endParaRPr lang="en-US" dirty="0"/>
            </a:p>
          </p:txBody>
        </p:sp>
        <p:sp>
          <p:nvSpPr>
            <p:cNvPr id="13" name="TextBox 12"/>
            <p:cNvSpPr txBox="1"/>
            <p:nvPr/>
          </p:nvSpPr>
          <p:spPr>
            <a:xfrm>
              <a:off x="2913549" y="1826016"/>
              <a:ext cx="838200" cy="369332"/>
            </a:xfrm>
            <a:prstGeom prst="rect">
              <a:avLst/>
            </a:prstGeom>
            <a:noFill/>
          </p:spPr>
          <p:txBody>
            <a:bodyPr wrap="square" rtlCol="0">
              <a:spAutoFit/>
            </a:bodyPr>
            <a:lstStyle/>
            <a:p>
              <a:r>
                <a:rPr lang="en-US" dirty="0" smtClean="0"/>
                <a:t>1994</a:t>
              </a:r>
              <a:endParaRPr lang="en-US" dirty="0"/>
            </a:p>
          </p:txBody>
        </p:sp>
        <p:sp>
          <p:nvSpPr>
            <p:cNvPr id="14" name="TextBox 13"/>
            <p:cNvSpPr txBox="1"/>
            <p:nvPr/>
          </p:nvSpPr>
          <p:spPr>
            <a:xfrm rot="5400000">
              <a:off x="2351239" y="2373162"/>
              <a:ext cx="738664" cy="2088341"/>
            </a:xfrm>
            <a:prstGeom prst="rect">
              <a:avLst/>
            </a:prstGeom>
            <a:noFill/>
          </p:spPr>
          <p:txBody>
            <a:bodyPr vert="vert270" wrap="square" rtlCol="0">
              <a:spAutoFit/>
            </a:bodyPr>
            <a:lstStyle/>
            <a:p>
              <a:pPr algn="ctr"/>
              <a:r>
                <a:rPr lang="en-US" dirty="0" smtClean="0"/>
                <a:t>Innovative Interfaces INNOPAC</a:t>
              </a:r>
              <a:endParaRPr lang="en-US" dirty="0"/>
            </a:p>
          </p:txBody>
        </p:sp>
        <p:sp>
          <p:nvSpPr>
            <p:cNvPr id="16" name="TextBox 15"/>
            <p:cNvSpPr txBox="1"/>
            <p:nvPr/>
          </p:nvSpPr>
          <p:spPr>
            <a:xfrm rot="5400000">
              <a:off x="4482929" y="2298871"/>
              <a:ext cx="738664" cy="2236922"/>
            </a:xfrm>
            <a:prstGeom prst="rect">
              <a:avLst/>
            </a:prstGeom>
            <a:noFill/>
          </p:spPr>
          <p:txBody>
            <a:bodyPr vert="vert270" wrap="square" rtlCol="0">
              <a:spAutoFit/>
            </a:bodyPr>
            <a:lstStyle/>
            <a:p>
              <a:pPr algn="ctr"/>
              <a:r>
                <a:rPr lang="en-US" dirty="0" smtClean="0"/>
                <a:t>Innovative Interfaces Millennium</a:t>
              </a:r>
              <a:endParaRPr lang="en-US" dirty="0"/>
            </a:p>
          </p:txBody>
        </p:sp>
        <p:sp>
          <p:nvSpPr>
            <p:cNvPr id="17" name="TextBox 16"/>
            <p:cNvSpPr txBox="1"/>
            <p:nvPr/>
          </p:nvSpPr>
          <p:spPr>
            <a:xfrm>
              <a:off x="6761781" y="1834508"/>
              <a:ext cx="685800" cy="369332"/>
            </a:xfrm>
            <a:prstGeom prst="rect">
              <a:avLst/>
            </a:prstGeom>
            <a:noFill/>
          </p:spPr>
          <p:txBody>
            <a:bodyPr wrap="square" rtlCol="0">
              <a:spAutoFit/>
            </a:bodyPr>
            <a:lstStyle/>
            <a:p>
              <a:r>
                <a:rPr lang="en-US" dirty="0" smtClean="0"/>
                <a:t>2015</a:t>
              </a:r>
              <a:endParaRPr lang="en-US" dirty="0"/>
            </a:p>
          </p:txBody>
        </p:sp>
        <p:cxnSp>
          <p:nvCxnSpPr>
            <p:cNvPr id="18" name="Straight Connector 17"/>
            <p:cNvCxnSpPr/>
            <p:nvPr/>
          </p:nvCxnSpPr>
          <p:spPr>
            <a:xfrm flipH="1">
              <a:off x="6629400" y="1828800"/>
              <a:ext cx="990600" cy="114300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rot="5400000">
              <a:off x="6616868" y="2583255"/>
              <a:ext cx="1015663" cy="1904998"/>
            </a:xfrm>
            <a:prstGeom prst="rect">
              <a:avLst/>
            </a:prstGeom>
            <a:noFill/>
            <a:ln w="34925">
              <a:noFill/>
            </a:ln>
          </p:spPr>
          <p:txBody>
            <a:bodyPr vert="vert270" wrap="square" rtlCol="0">
              <a:spAutoFit/>
            </a:bodyPr>
            <a:lstStyle/>
            <a:p>
              <a:pPr algn="ctr"/>
              <a:r>
                <a:rPr lang="en-US" dirty="0" smtClean="0"/>
                <a:t>OCLC  WorldShare</a:t>
              </a:r>
            </a:p>
            <a:p>
              <a:pPr algn="ctr"/>
              <a:r>
                <a:rPr lang="en-US" dirty="0" smtClean="0"/>
                <a:t>Management</a:t>
              </a:r>
            </a:p>
            <a:p>
              <a:pPr algn="ctr"/>
              <a:r>
                <a:rPr lang="en-US" dirty="0" smtClean="0"/>
                <a:t>Services (WMS)</a:t>
              </a:r>
              <a:endParaRPr lang="en-US" dirty="0"/>
            </a:p>
          </p:txBody>
        </p:sp>
      </p:grpSp>
      <p:sp>
        <p:nvSpPr>
          <p:cNvPr id="26" name="Title 1"/>
          <p:cNvSpPr txBox="1">
            <a:spLocks/>
          </p:cNvSpPr>
          <p:nvPr/>
        </p:nvSpPr>
        <p:spPr>
          <a:xfrm>
            <a:off x="228600" y="274638"/>
            <a:ext cx="8686800" cy="1143000"/>
          </a:xfrm>
          <a:prstGeom prst="rect">
            <a:avLst/>
          </a:prstGeom>
        </p:spPr>
        <p:txBody>
          <a:bodyPr/>
          <a:lstStyle/>
          <a:p>
            <a:pPr lvl="0" algn="ctr" fontAlgn="auto">
              <a:spcAft>
                <a:spcPts val="0"/>
              </a:spcAf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Timeline for Systems</a:t>
            </a:r>
            <a:r>
              <a:rPr lang="en-US" sz="3600" dirty="0" smtClean="0"/>
              <a:t> </a:t>
            </a:r>
            <a:r>
              <a:rPr lang="en-US" sz="4400" dirty="0"/>
              <a:t>&amp;</a:t>
            </a:r>
            <a:r>
              <a:rPr lang="en-US" sz="4400" dirty="0">
                <a:latin typeface="+mj-lt"/>
                <a:ea typeface="+mj-ea"/>
                <a:cs typeface="+mj-cs"/>
              </a:rPr>
              <a:t> </a:t>
            </a:r>
            <a:r>
              <a:rPr lang="en-US" sz="4400" dirty="0" smtClean="0"/>
              <a:t>Discovery </a:t>
            </a:r>
            <a:r>
              <a:rPr lang="en-US" sz="4400" dirty="0" smtClean="0">
                <a:latin typeface="+mj-lt"/>
                <a:ea typeface="+mj-ea"/>
                <a:cs typeface="+mj-cs"/>
              </a:rPr>
              <a:t>at Trexler Library</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2" name="TextBox 1"/>
          <p:cNvSpPr txBox="1"/>
          <p:nvPr/>
        </p:nvSpPr>
        <p:spPr>
          <a:xfrm>
            <a:off x="6629400" y="3280640"/>
            <a:ext cx="685800" cy="369332"/>
          </a:xfrm>
          <a:prstGeom prst="rect">
            <a:avLst/>
          </a:prstGeom>
          <a:noFill/>
        </p:spPr>
        <p:txBody>
          <a:bodyPr wrap="square" rtlCol="0">
            <a:spAutoFit/>
          </a:bodyPr>
          <a:lstStyle/>
          <a:p>
            <a:r>
              <a:rPr lang="en-US" dirty="0" smtClean="0"/>
              <a:t>2012</a:t>
            </a:r>
            <a:endParaRPr lang="en-US" dirty="0"/>
          </a:p>
        </p:txBody>
      </p:sp>
      <p:cxnSp>
        <p:nvCxnSpPr>
          <p:cNvPr id="24" name="Straight Connector 23"/>
          <p:cNvCxnSpPr/>
          <p:nvPr/>
        </p:nvCxnSpPr>
        <p:spPr>
          <a:xfrm flipV="1">
            <a:off x="7301697" y="3019234"/>
            <a:ext cx="9526" cy="638402"/>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543505" y="2398632"/>
            <a:ext cx="1143000" cy="646331"/>
          </a:xfrm>
          <a:prstGeom prst="rect">
            <a:avLst/>
          </a:prstGeom>
          <a:noFill/>
        </p:spPr>
        <p:txBody>
          <a:bodyPr wrap="square" rtlCol="0">
            <a:spAutoFit/>
          </a:bodyPr>
          <a:lstStyle/>
          <a:p>
            <a:r>
              <a:rPr lang="en-US" dirty="0" smtClean="0"/>
              <a:t>WorldCat Local*</a:t>
            </a:r>
          </a:p>
        </p:txBody>
      </p:sp>
      <p:cxnSp>
        <p:nvCxnSpPr>
          <p:cNvPr id="31" name="Straight Connector 30"/>
          <p:cNvCxnSpPr/>
          <p:nvPr/>
        </p:nvCxnSpPr>
        <p:spPr>
          <a:xfrm flipV="1">
            <a:off x="7817394" y="3019234"/>
            <a:ext cx="5557" cy="634371"/>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7535659" y="2399625"/>
            <a:ext cx="1409699" cy="646331"/>
          </a:xfrm>
          <a:prstGeom prst="rect">
            <a:avLst/>
          </a:prstGeom>
          <a:noFill/>
        </p:spPr>
        <p:txBody>
          <a:bodyPr wrap="square" rtlCol="0">
            <a:spAutoFit/>
          </a:bodyPr>
          <a:lstStyle/>
          <a:p>
            <a:r>
              <a:rPr lang="en-US" dirty="0" smtClean="0"/>
              <a:t>WorldShare Discovery</a:t>
            </a:r>
            <a:endParaRPr lang="en-US" dirty="0"/>
          </a:p>
        </p:txBody>
      </p:sp>
      <p:cxnSp>
        <p:nvCxnSpPr>
          <p:cNvPr id="38" name="Straight Connector 37"/>
          <p:cNvCxnSpPr/>
          <p:nvPr/>
        </p:nvCxnSpPr>
        <p:spPr>
          <a:xfrm flipV="1">
            <a:off x="6175744" y="3019198"/>
            <a:ext cx="9526" cy="638402"/>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5500087" y="2399625"/>
            <a:ext cx="845015" cy="646331"/>
          </a:xfrm>
          <a:prstGeom prst="rect">
            <a:avLst/>
          </a:prstGeom>
          <a:noFill/>
        </p:spPr>
        <p:txBody>
          <a:bodyPr wrap="square" rtlCol="0">
            <a:spAutoFit/>
          </a:bodyPr>
          <a:lstStyle/>
          <a:p>
            <a:r>
              <a:rPr lang="en-US" dirty="0" smtClean="0"/>
              <a:t>360 Search</a:t>
            </a:r>
            <a:endParaRPr lang="en-US" dirty="0"/>
          </a:p>
        </p:txBody>
      </p:sp>
      <p:sp>
        <p:nvSpPr>
          <p:cNvPr id="39" name="TextBox 38"/>
          <p:cNvSpPr txBox="1"/>
          <p:nvPr/>
        </p:nvSpPr>
        <p:spPr>
          <a:xfrm>
            <a:off x="7822951" y="3288304"/>
            <a:ext cx="685800" cy="369332"/>
          </a:xfrm>
          <a:prstGeom prst="rect">
            <a:avLst/>
          </a:prstGeom>
          <a:noFill/>
        </p:spPr>
        <p:txBody>
          <a:bodyPr wrap="square" rtlCol="0">
            <a:spAutoFit/>
          </a:bodyPr>
          <a:lstStyle/>
          <a:p>
            <a:r>
              <a:rPr lang="en-US" dirty="0" smtClean="0"/>
              <a:t>2015</a:t>
            </a:r>
            <a:endParaRPr lang="en-US" dirty="0"/>
          </a:p>
        </p:txBody>
      </p:sp>
      <p:sp>
        <p:nvSpPr>
          <p:cNvPr id="40" name="TextBox 39"/>
          <p:cNvSpPr txBox="1"/>
          <p:nvPr/>
        </p:nvSpPr>
        <p:spPr>
          <a:xfrm>
            <a:off x="5535111" y="3290384"/>
            <a:ext cx="740488" cy="369332"/>
          </a:xfrm>
          <a:prstGeom prst="rect">
            <a:avLst/>
          </a:prstGeom>
          <a:noFill/>
        </p:spPr>
        <p:txBody>
          <a:bodyPr wrap="square" rtlCol="0">
            <a:spAutoFit/>
          </a:bodyPr>
          <a:lstStyle/>
          <a:p>
            <a:r>
              <a:rPr lang="en-US" dirty="0" smtClean="0"/>
              <a:t>2008</a:t>
            </a:r>
            <a:endParaRPr lang="en-US" dirty="0"/>
          </a:p>
        </p:txBody>
      </p:sp>
      <p:sp>
        <p:nvSpPr>
          <p:cNvPr id="10" name="TextBox 9"/>
          <p:cNvSpPr txBox="1"/>
          <p:nvPr/>
        </p:nvSpPr>
        <p:spPr>
          <a:xfrm>
            <a:off x="6515491" y="1861491"/>
            <a:ext cx="2105213" cy="369332"/>
          </a:xfrm>
          <a:prstGeom prst="rect">
            <a:avLst/>
          </a:prstGeom>
          <a:noFill/>
        </p:spPr>
        <p:txBody>
          <a:bodyPr wrap="square" rtlCol="0">
            <a:spAutoFit/>
          </a:bodyPr>
          <a:lstStyle/>
          <a:p>
            <a:r>
              <a:rPr lang="en-US" dirty="0" smtClean="0"/>
              <a:t>“Encompass Search”</a:t>
            </a:r>
            <a:endParaRPr lang="en-US" dirty="0"/>
          </a:p>
        </p:txBody>
      </p:sp>
      <p:sp>
        <p:nvSpPr>
          <p:cNvPr id="15" name="Right Brace 14"/>
          <p:cNvSpPr/>
          <p:nvPr/>
        </p:nvSpPr>
        <p:spPr>
          <a:xfrm rot="16200000">
            <a:off x="7446073" y="1502241"/>
            <a:ext cx="342899" cy="161398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19"/>
          <p:cNvSpPr txBox="1"/>
          <p:nvPr/>
        </p:nvSpPr>
        <p:spPr>
          <a:xfrm rot="16200000">
            <a:off x="-162729" y="2578677"/>
            <a:ext cx="1373148" cy="400110"/>
          </a:xfrm>
          <a:prstGeom prst="rect">
            <a:avLst/>
          </a:prstGeom>
          <a:noFill/>
        </p:spPr>
        <p:txBody>
          <a:bodyPr wrap="square" rtlCol="0">
            <a:spAutoFit/>
          </a:bodyPr>
          <a:lstStyle/>
          <a:p>
            <a:r>
              <a:rPr lang="en-US" sz="2000" b="1" dirty="0" smtClean="0">
                <a:solidFill>
                  <a:srgbClr val="C00000"/>
                </a:solidFill>
              </a:rPr>
              <a:t>Discovery</a:t>
            </a:r>
            <a:endParaRPr lang="en-US" sz="2000" b="1" dirty="0">
              <a:solidFill>
                <a:srgbClr val="C00000"/>
              </a:solidFill>
            </a:endParaRPr>
          </a:p>
        </p:txBody>
      </p:sp>
      <p:sp>
        <p:nvSpPr>
          <p:cNvPr id="21" name="TextBox 20"/>
          <p:cNvSpPr txBox="1"/>
          <p:nvPr/>
        </p:nvSpPr>
        <p:spPr>
          <a:xfrm rot="16200000">
            <a:off x="-59917" y="4135479"/>
            <a:ext cx="1167525" cy="400110"/>
          </a:xfrm>
          <a:prstGeom prst="rect">
            <a:avLst/>
          </a:prstGeom>
          <a:noFill/>
        </p:spPr>
        <p:txBody>
          <a:bodyPr wrap="square" rtlCol="0">
            <a:spAutoFit/>
          </a:bodyPr>
          <a:lstStyle/>
          <a:p>
            <a:r>
              <a:rPr lang="en-US" sz="2000" b="1" dirty="0" smtClean="0">
                <a:solidFill>
                  <a:schemeClr val="tx2"/>
                </a:solidFill>
              </a:rPr>
              <a:t>Systems</a:t>
            </a:r>
            <a:endParaRPr lang="en-US" sz="2000" b="1" dirty="0">
              <a:solidFill>
                <a:schemeClr val="tx2"/>
              </a:solidFill>
            </a:endParaRPr>
          </a:p>
        </p:txBody>
      </p:sp>
      <p:sp>
        <p:nvSpPr>
          <p:cNvPr id="22" name="TextBox 21"/>
          <p:cNvSpPr txBox="1"/>
          <p:nvPr/>
        </p:nvSpPr>
        <p:spPr>
          <a:xfrm>
            <a:off x="1371600" y="5885930"/>
            <a:ext cx="3505200" cy="369332"/>
          </a:xfrm>
          <a:prstGeom prst="rect">
            <a:avLst/>
          </a:prstGeom>
          <a:noFill/>
        </p:spPr>
        <p:txBody>
          <a:bodyPr wrap="square" rtlCol="0">
            <a:spAutoFit/>
          </a:bodyPr>
          <a:lstStyle/>
          <a:p>
            <a:r>
              <a:rPr lang="en-US" dirty="0" smtClean="0"/>
              <a:t>*Hosted OCLC </a:t>
            </a:r>
            <a:r>
              <a:rPr lang="en-US" dirty="0" err="1" smtClean="0"/>
              <a:t>Ezproxy</a:t>
            </a:r>
            <a:r>
              <a:rPr lang="en-US" dirty="0" smtClean="0"/>
              <a:t> added 2012</a:t>
            </a:r>
            <a:endParaRPr lang="en-US" dirty="0"/>
          </a:p>
        </p:txBody>
      </p:sp>
    </p:spTree>
    <p:extLst>
      <p:ext uri="{BB962C8B-B14F-4D97-AF65-F5344CB8AC3E}">
        <p14:creationId xmlns:p14="http://schemas.microsoft.com/office/powerpoint/2010/main" val="14277207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Current </a:t>
            </a:r>
            <a:r>
              <a:rPr lang="en-US" dirty="0"/>
              <a:t>WorldCat </a:t>
            </a:r>
            <a:r>
              <a:rPr lang="en-US" dirty="0" smtClean="0"/>
              <a:t>Holdings</a:t>
            </a:r>
            <a:endParaRPr lang="en-US" dirty="0"/>
          </a:p>
        </p:txBody>
      </p:sp>
      <p:sp>
        <p:nvSpPr>
          <p:cNvPr id="6" name="Content Placeholder 5"/>
          <p:cNvSpPr>
            <a:spLocks noGrp="1"/>
          </p:cNvSpPr>
          <p:nvPr>
            <p:ph idx="1"/>
          </p:nvPr>
        </p:nvSpPr>
        <p:spPr>
          <a:xfrm>
            <a:off x="990600" y="1752600"/>
            <a:ext cx="7543800" cy="4525963"/>
          </a:xfrm>
        </p:spPr>
        <p:txBody>
          <a:bodyPr/>
          <a:lstStyle/>
          <a:p>
            <a:pPr marL="171450" indent="-171450" fontAlgn="auto">
              <a:spcAft>
                <a:spcPts val="0"/>
              </a:spcAft>
              <a:buFont typeface="Arial" charset="0"/>
              <a:buChar char="•"/>
              <a:defRPr/>
            </a:pPr>
            <a:r>
              <a:rPr lang="en-US" dirty="0" smtClean="0"/>
              <a:t>1.25 million titles</a:t>
            </a:r>
          </a:p>
          <a:p>
            <a:pPr marL="571500" lvl="1" indent="-171450" fontAlgn="auto">
              <a:spcAft>
                <a:spcPts val="0"/>
              </a:spcAft>
              <a:buFont typeface="Arial" charset="0"/>
              <a:buChar char="•"/>
              <a:defRPr/>
            </a:pPr>
            <a:r>
              <a:rPr lang="en-US" dirty="0" smtClean="0"/>
              <a:t>Physical/ in-library:  360,341</a:t>
            </a:r>
          </a:p>
          <a:p>
            <a:pPr marL="971550" lvl="2" indent="-171450" fontAlgn="auto">
              <a:spcAft>
                <a:spcPts val="0"/>
              </a:spcAft>
              <a:buFont typeface="Arial" charset="0"/>
              <a:buChar char="•"/>
              <a:defRPr/>
            </a:pPr>
            <a:r>
              <a:rPr lang="en-US" dirty="0" smtClean="0"/>
              <a:t>Includes 59,020 </a:t>
            </a:r>
            <a:r>
              <a:rPr lang="en-US" dirty="0" err="1" smtClean="0"/>
              <a:t>Gov</a:t>
            </a:r>
            <a:r>
              <a:rPr lang="en-US" dirty="0" smtClean="0"/>
              <a:t> Docs (excluding microform)</a:t>
            </a:r>
          </a:p>
          <a:p>
            <a:pPr marL="971550" lvl="2" indent="-171450" fontAlgn="auto">
              <a:spcAft>
                <a:spcPts val="0"/>
              </a:spcAft>
              <a:buFont typeface="Arial" charset="0"/>
              <a:buChar char="•"/>
              <a:defRPr/>
            </a:pPr>
            <a:r>
              <a:rPr lang="en-US" dirty="0" smtClean="0"/>
              <a:t>Includes 82,118 </a:t>
            </a:r>
            <a:r>
              <a:rPr lang="en-US" dirty="0" err="1" smtClean="0"/>
              <a:t>Gov</a:t>
            </a:r>
            <a:r>
              <a:rPr lang="en-US" dirty="0" smtClean="0"/>
              <a:t> </a:t>
            </a:r>
            <a:r>
              <a:rPr lang="en-US" dirty="0"/>
              <a:t>Docs</a:t>
            </a:r>
            <a:r>
              <a:rPr lang="en-US" dirty="0" smtClean="0"/>
              <a:t> in microform </a:t>
            </a:r>
          </a:p>
          <a:p>
            <a:pPr marL="571500" lvl="1" indent="-171450" fontAlgn="auto">
              <a:spcAft>
                <a:spcPts val="0"/>
              </a:spcAft>
              <a:buFont typeface="Arial" charset="0"/>
              <a:buChar char="•"/>
              <a:defRPr/>
            </a:pPr>
            <a:r>
              <a:rPr lang="en-US" dirty="0" smtClean="0"/>
              <a:t>Online :  896,078</a:t>
            </a:r>
          </a:p>
          <a:p>
            <a:pPr marL="171450" indent="-171450" fontAlgn="auto">
              <a:spcAft>
                <a:spcPts val="0"/>
              </a:spcAft>
              <a:buFont typeface="Arial" charset="0"/>
              <a:buChar char="•"/>
              <a:defRPr/>
            </a:pPr>
            <a:r>
              <a:rPr lang="en-US" dirty="0" smtClean="0"/>
              <a:t>Resource types: Books, Journals, Films, Music, Scores, Maps, Databases, Images, Kits, etc.</a:t>
            </a:r>
          </a:p>
          <a:p>
            <a:endParaRPr lang="en-US" dirty="0"/>
          </a:p>
        </p:txBody>
      </p:sp>
    </p:spTree>
    <p:extLst>
      <p:ext uri="{BB962C8B-B14F-4D97-AF65-F5344CB8AC3E}">
        <p14:creationId xmlns:p14="http://schemas.microsoft.com/office/powerpoint/2010/main" val="3164405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Should an ILS Do?</a:t>
            </a:r>
            <a:endParaRPr lang="en-US" dirty="0"/>
          </a:p>
        </p:txBody>
      </p:sp>
      <p:sp>
        <p:nvSpPr>
          <p:cNvPr id="3" name="Content Placeholder 2"/>
          <p:cNvSpPr>
            <a:spLocks noGrp="1"/>
          </p:cNvSpPr>
          <p:nvPr>
            <p:ph idx="1"/>
          </p:nvPr>
        </p:nvSpPr>
        <p:spPr>
          <a:xfrm>
            <a:off x="914400" y="1600200"/>
            <a:ext cx="6858000" cy="4525963"/>
          </a:xfrm>
        </p:spPr>
        <p:txBody>
          <a:bodyPr/>
          <a:lstStyle/>
          <a:p>
            <a:pPr marL="0" indent="0">
              <a:buNone/>
            </a:pPr>
            <a:r>
              <a:rPr lang="en-US" dirty="0" smtClean="0"/>
              <a:t>Traditional ILS role</a:t>
            </a:r>
          </a:p>
          <a:p>
            <a:pPr marL="0" indent="0">
              <a:buNone/>
            </a:pPr>
            <a:r>
              <a:rPr lang="en-US" dirty="0" smtClean="0"/>
              <a:t>Integrate all aspects of managing library collections and collection services</a:t>
            </a:r>
          </a:p>
          <a:p>
            <a:pPr marL="0" indent="0">
              <a:buNone/>
            </a:pPr>
            <a:endParaRPr lang="en-US" dirty="0"/>
          </a:p>
          <a:p>
            <a:pPr marL="0" indent="0">
              <a:buNone/>
            </a:pPr>
            <a:r>
              <a:rPr lang="en-US" dirty="0" smtClean="0"/>
              <a:t>At Trexler Library, we use all modules of the ILS – Circulation, ILL, Acquisitions, Cataloging, Inventory. No campus-wide accounting system (yet).</a:t>
            </a:r>
          </a:p>
          <a:p>
            <a:pPr marL="457200" lvl="1" indent="0">
              <a:buNone/>
            </a:pPr>
            <a:endParaRPr lang="en-US" dirty="0" smtClean="0"/>
          </a:p>
          <a:p>
            <a:endParaRPr lang="en-US" dirty="0" smtClean="0"/>
          </a:p>
          <a:p>
            <a:endParaRPr lang="en-US" dirty="0"/>
          </a:p>
        </p:txBody>
      </p:sp>
    </p:spTree>
    <p:extLst>
      <p:ext uri="{BB962C8B-B14F-4D97-AF65-F5344CB8AC3E}">
        <p14:creationId xmlns:p14="http://schemas.microsoft.com/office/powerpoint/2010/main" val="2577308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Library Collections Issues</a:t>
            </a:r>
            <a:endParaRPr lang="en-US" dirty="0"/>
          </a:p>
        </p:txBody>
      </p:sp>
      <p:sp>
        <p:nvSpPr>
          <p:cNvPr id="3" name="Content Placeholder 2"/>
          <p:cNvSpPr>
            <a:spLocks noGrp="1"/>
          </p:cNvSpPr>
          <p:nvPr>
            <p:ph idx="1"/>
          </p:nvPr>
        </p:nvSpPr>
        <p:spPr/>
        <p:txBody>
          <a:bodyPr/>
          <a:lstStyle/>
          <a:p>
            <a:r>
              <a:rPr lang="en-US" dirty="0" smtClean="0"/>
              <a:t>Balancing Access vs. Ownership</a:t>
            </a:r>
          </a:p>
          <a:p>
            <a:r>
              <a:rPr lang="en-US" dirty="0" smtClean="0"/>
              <a:t>Stability/continuity/quality of title list </a:t>
            </a:r>
          </a:p>
          <a:p>
            <a:r>
              <a:rPr lang="en-US" dirty="0" smtClean="0"/>
              <a:t>Acquisition models increasing, evolving</a:t>
            </a:r>
          </a:p>
          <a:p>
            <a:r>
              <a:rPr lang="en-US" dirty="0" smtClean="0"/>
              <a:t>Open </a:t>
            </a:r>
            <a:r>
              <a:rPr lang="en-US" dirty="0"/>
              <a:t>access </a:t>
            </a:r>
            <a:r>
              <a:rPr lang="en-US" dirty="0" smtClean="0"/>
              <a:t>expanding, hybrid journals</a:t>
            </a:r>
            <a:endParaRPr lang="en-US" dirty="0"/>
          </a:p>
          <a:p>
            <a:r>
              <a:rPr lang="en-US" dirty="0" smtClean="0"/>
              <a:t>Stewardship </a:t>
            </a:r>
          </a:p>
          <a:p>
            <a:pPr lvl="1"/>
            <a:r>
              <a:rPr lang="en-US" dirty="0"/>
              <a:t>D</a:t>
            </a:r>
            <a:r>
              <a:rPr lang="en-US" dirty="0" smtClean="0"/>
              <a:t>igitization</a:t>
            </a:r>
          </a:p>
          <a:p>
            <a:pPr lvl="1"/>
            <a:r>
              <a:rPr lang="en-US" dirty="0" smtClean="0"/>
              <a:t>Tracking perpetual access/licensed content</a:t>
            </a:r>
          </a:p>
          <a:p>
            <a:pPr lvl="1"/>
            <a:r>
              <a:rPr lang="en-US" dirty="0"/>
              <a:t>T</a:t>
            </a:r>
            <a:r>
              <a:rPr lang="en-US" dirty="0" smtClean="0"/>
              <a:t>he scholarly record</a:t>
            </a:r>
            <a:endParaRPr lang="en-US" dirty="0"/>
          </a:p>
        </p:txBody>
      </p:sp>
    </p:spTree>
    <p:extLst>
      <p:ext uri="{BB962C8B-B14F-4D97-AF65-F5344CB8AC3E}">
        <p14:creationId xmlns:p14="http://schemas.microsoft.com/office/powerpoint/2010/main" val="15762530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2397</TotalTime>
  <Words>1545</Words>
  <Application>Microsoft Office PowerPoint</Application>
  <PresentationFormat>On-screen Show (4:3)</PresentationFormat>
  <Paragraphs>220</Paragraphs>
  <Slides>30</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30</vt:i4>
      </vt:variant>
    </vt:vector>
  </HeadingPairs>
  <TitlesOfParts>
    <vt:vector size="33" baseType="lpstr">
      <vt:lpstr>Arial</vt:lpstr>
      <vt:lpstr>Calibri</vt:lpstr>
      <vt:lpstr>Office Theme</vt:lpstr>
      <vt:lpstr>What Should an ILS Do When Everything Continues to Change?</vt:lpstr>
      <vt:lpstr>Welcome to Trexler Library Opened in 1988</vt:lpstr>
      <vt:lpstr>Student Population Compared to Library Staffing</vt:lpstr>
      <vt:lpstr>Library Organization</vt:lpstr>
      <vt:lpstr>What Should an ILS Do When Everything Continues to Change?</vt:lpstr>
      <vt:lpstr>PowerPoint Presentation</vt:lpstr>
      <vt:lpstr>Current WorldCat Holdings</vt:lpstr>
      <vt:lpstr>What Should an ILS Do?</vt:lpstr>
      <vt:lpstr>Library Collections Issues</vt:lpstr>
      <vt:lpstr>Improvements Desired in a  New System</vt:lpstr>
      <vt:lpstr>Technology at Work</vt:lpstr>
      <vt:lpstr>Connecting Library Users with Resources</vt:lpstr>
      <vt:lpstr>Moving to WorldShare Discovery (Encompass Search)</vt:lpstr>
      <vt:lpstr>Encompass Search in Context http://trexler.muhlenberg.edu</vt:lpstr>
      <vt:lpstr>Connecting Library Users with Resources</vt:lpstr>
      <vt:lpstr>Workflows</vt:lpstr>
      <vt:lpstr>Major Impacts on Collection Management Workflows</vt:lpstr>
      <vt:lpstr>Acquisitions &amp; Cataloging</vt:lpstr>
      <vt:lpstr>Acquisitions &amp; Cataloging Gains</vt:lpstr>
      <vt:lpstr>Acquisitions</vt:lpstr>
      <vt:lpstr>Acquisitions Gains</vt:lpstr>
      <vt:lpstr>Cataloging</vt:lpstr>
      <vt:lpstr>Cataloging Constraints</vt:lpstr>
      <vt:lpstr>Metadata Constraints</vt:lpstr>
      <vt:lpstr>Knowledge Base Benefits</vt:lpstr>
      <vt:lpstr>Metadata Librarian</vt:lpstr>
      <vt:lpstr>Impact on Collection Development</vt:lpstr>
      <vt:lpstr>Statistics</vt:lpstr>
      <vt:lpstr>Developments in Use</vt:lpstr>
      <vt:lpstr>PowerPoint Presentation</vt:lpstr>
    </vt:vector>
  </TitlesOfParts>
  <Company>Muhlenberg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Should an ILS Do When Everything Continues to Change?</dc:title>
  <dc:creator>Penny</dc:creator>
  <cp:lastModifiedBy>Penny</cp:lastModifiedBy>
  <cp:revision>106</cp:revision>
  <cp:lastPrinted>2017-10-19T16:26:26Z</cp:lastPrinted>
  <dcterms:created xsi:type="dcterms:W3CDTF">2017-10-17T15:38:25Z</dcterms:created>
  <dcterms:modified xsi:type="dcterms:W3CDTF">2017-11-02T01:03:03Z</dcterms:modified>
</cp:coreProperties>
</file>